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2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Trirong Bold" panose="020B0502040204020203" charset="-34"/>
      <p:regular r:id="rId28"/>
    </p:embeddedFont>
    <p:embeddedFont>
      <p:font typeface="Trirong" panose="020B0502040204020203" charset="-34"/>
      <p:regular r:id="rId29"/>
    </p:embeddedFont>
    <p:embeddedFont>
      <p:font typeface="Trirong Light" panose="020B0502040204020203" charset="-34"/>
      <p:regular r:id="rId30"/>
    </p:embeddedFont>
    <p:embeddedFont>
      <p:font typeface="Trirong Heavy" panose="020B0502040204020203" charset="-34"/>
      <p:regular r:id="rId31"/>
    </p:embeddedFont>
    <p:embeddedFont>
      <p:font typeface="TH SarabunPSK" panose="020B0500040200020003" pitchFamily="34" charset="-34"/>
      <p:regular r:id="rId32"/>
      <p:bold r:id="rId33"/>
      <p:italic r:id="rId34"/>
      <p:boldItalic r:id="rId35"/>
    </p:embeddedFont>
    <p:embeddedFont>
      <p:font typeface="Canva Sans Bold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Trirong Medium" panose="020B0502040204020203" charset="-34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1" d="100"/>
          <a:sy n="41" d="100"/>
        </p:scale>
        <p:origin x="1056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9.svg"/><Relationship Id="rId7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63.sv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70.svg"/><Relationship Id="rId4" Type="http://schemas.openxmlformats.org/officeDocument/2006/relationships/image" Target="../media/image48.pn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hyperlink" Target="https://www.magnetdd.com/index.php?main_page=index&amp;cPath=8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image" Target="../media/image6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93.sv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2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4.svg"/><Relationship Id="rId7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sv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13.png"/><Relationship Id="rId9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3.sv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8223" y="753535"/>
            <a:ext cx="5133765" cy="10287000"/>
          </a:xfrm>
          <a:custGeom>
            <a:avLst/>
            <a:gdLst/>
            <a:ahLst/>
            <a:cxnLst/>
            <a:rect l="l" t="t" r="r" b="b"/>
            <a:pathLst>
              <a:path w="5133765" h="10287000">
                <a:moveTo>
                  <a:pt x="0" y="0"/>
                </a:moveTo>
                <a:lnTo>
                  <a:pt x="5133765" y="0"/>
                </a:lnTo>
                <a:lnTo>
                  <a:pt x="51337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67" r="-67375" b="-3667"/>
            </a:stretch>
          </a:blipFill>
        </p:spPr>
      </p:sp>
      <p:sp>
        <p:nvSpPr>
          <p:cNvPr id="3" name="Freeform 3"/>
          <p:cNvSpPr/>
          <p:nvPr/>
        </p:nvSpPr>
        <p:spPr>
          <a:xfrm rot="30000" flipH="1" flipV="1">
            <a:off x="7380921" y="4180592"/>
            <a:ext cx="6625068" cy="5075656"/>
          </a:xfrm>
          <a:custGeom>
            <a:avLst/>
            <a:gdLst/>
            <a:ahLst/>
            <a:cxnLst/>
            <a:rect l="l" t="t" r="r" b="b"/>
            <a:pathLst>
              <a:path w="6625068" h="5075656">
                <a:moveTo>
                  <a:pt x="6625068" y="5018222"/>
                </a:moveTo>
                <a:lnTo>
                  <a:pt x="43793" y="5075656"/>
                </a:lnTo>
                <a:lnTo>
                  <a:pt x="0" y="57434"/>
                </a:lnTo>
                <a:lnTo>
                  <a:pt x="6581275" y="0"/>
                </a:lnTo>
                <a:lnTo>
                  <a:pt x="6625068" y="501822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29478" t="-32983" r="-29195" b="-2493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98910" y="0"/>
            <a:ext cx="15189090" cy="10287000"/>
            <a:chOff x="0" y="0"/>
            <a:chExt cx="4000419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00419" cy="2709333"/>
            </a:xfrm>
            <a:custGeom>
              <a:avLst/>
              <a:gdLst/>
              <a:ahLst/>
              <a:cxnLst/>
              <a:rect l="l" t="t" r="r" b="b"/>
              <a:pathLst>
                <a:path w="4000419" h="2709333">
                  <a:moveTo>
                    <a:pt x="0" y="0"/>
                  </a:moveTo>
                  <a:lnTo>
                    <a:pt x="4000419" y="0"/>
                  </a:lnTo>
                  <a:lnTo>
                    <a:pt x="4000419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140693" y="7399427"/>
            <a:ext cx="6703944" cy="4274275"/>
          </a:xfrm>
          <a:custGeom>
            <a:avLst/>
            <a:gdLst/>
            <a:ahLst/>
            <a:cxnLst/>
            <a:rect l="l" t="t" r="r" b="b"/>
            <a:pathLst>
              <a:path w="9513988" h="8229600">
                <a:moveTo>
                  <a:pt x="0" y="0"/>
                </a:moveTo>
                <a:lnTo>
                  <a:pt x="9513989" y="0"/>
                </a:lnTo>
                <a:lnTo>
                  <a:pt x="9513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133326" y="7399427"/>
            <a:ext cx="8459275" cy="3511592"/>
          </a:xfrm>
          <a:custGeom>
            <a:avLst/>
            <a:gdLst/>
            <a:ahLst/>
            <a:cxnLst/>
            <a:rect l="l" t="t" r="r" b="b"/>
            <a:pathLst>
              <a:path w="15574331" h="6404944">
                <a:moveTo>
                  <a:pt x="0" y="0"/>
                </a:moveTo>
                <a:lnTo>
                  <a:pt x="15574331" y="0"/>
                </a:lnTo>
                <a:lnTo>
                  <a:pt x="15574331" y="6404944"/>
                </a:lnTo>
                <a:lnTo>
                  <a:pt x="0" y="64049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76170" y="4635591"/>
            <a:ext cx="3586290" cy="5651409"/>
          </a:xfrm>
          <a:custGeom>
            <a:avLst/>
            <a:gdLst/>
            <a:ahLst/>
            <a:cxnLst/>
            <a:rect l="l" t="t" r="r" b="b"/>
            <a:pathLst>
              <a:path w="3586290" h="5651409">
                <a:moveTo>
                  <a:pt x="0" y="0"/>
                </a:moveTo>
                <a:lnTo>
                  <a:pt x="3586290" y="0"/>
                </a:lnTo>
                <a:lnTo>
                  <a:pt x="3586290" y="5651409"/>
                </a:lnTo>
                <a:lnTo>
                  <a:pt x="0" y="5651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310120" y="463183"/>
            <a:ext cx="15416344" cy="10477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3"/>
              </a:lnSpc>
            </a:pPr>
            <a:r>
              <a:rPr lang="en-US" sz="60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การเปรียบเทียบความเข้มข้นของสารแคปไซ</a:t>
            </a:r>
            <a:r>
              <a:rPr lang="en-US" sz="6000" b="1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ซินที่</a:t>
            </a:r>
            <a:r>
              <a:rPr lang="en-US" sz="60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สกัดได้</a:t>
            </a:r>
            <a:r>
              <a:rPr lang="en-US" sz="6000" b="1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</a:t>
            </a:r>
            <a:endParaRPr lang="th-TH" sz="6000" b="1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ts val="7693"/>
              </a:lnSpc>
            </a:pPr>
            <a:r>
              <a:rPr lang="en-US" sz="6000" b="1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พริก</a:t>
            </a:r>
            <a:r>
              <a:rPr lang="en-US" sz="60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กะเหรี่ยง</a:t>
            </a:r>
            <a:r>
              <a:rPr lang="en-US" sz="6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ในชนิดตัวทำละลาย</a:t>
            </a:r>
            <a:r>
              <a:rPr lang="en-US" sz="6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และวิธีการสกัดที่แตกต่างกัน</a:t>
            </a:r>
            <a:r>
              <a:rPr lang="en-US" sz="6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6000" b="1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ts val="7693"/>
              </a:lnSpc>
            </a:pPr>
            <a:r>
              <a:rPr lang="en-US" sz="6000" b="1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</a:t>
            </a:r>
            <a:r>
              <a:rPr lang="en-US" sz="60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นำไป</a:t>
            </a:r>
            <a:r>
              <a:rPr lang="en-US" sz="6000" b="1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เป็นสาร</a:t>
            </a:r>
            <a:r>
              <a:rPr lang="en-US" sz="60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บรรเทาอาการปวดในแผ่นฟิล์ม</a:t>
            </a:r>
            <a:r>
              <a:rPr lang="en-US" sz="6000" b="1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เซลลูโลสที่</a:t>
            </a:r>
            <a:endParaRPr lang="th-TH" sz="6000" b="1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ts val="7693"/>
              </a:lnSpc>
            </a:pPr>
            <a:r>
              <a:rPr lang="en-US" sz="6000" b="1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สังเคราะห์</a:t>
            </a:r>
            <a:r>
              <a:rPr lang="en-US" sz="60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</a:t>
            </a:r>
            <a:r>
              <a:rPr lang="en-US" sz="6000" b="1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ผักตบชวา</a:t>
            </a:r>
            <a:endParaRPr lang="th-TH" sz="60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 comparison of the concentration of capsaicin extracted from Karen chili in different solvent types and extraction methods to use it as a pain-reliever in cellulose film synthesized from water hyacinth.</a:t>
            </a:r>
          </a:p>
          <a:p>
            <a:r>
              <a:rPr lang="en-US" sz="6000" dirty="0"/>
              <a:t/>
            </a:r>
            <a:br>
              <a:rPr lang="en-US" sz="6000" dirty="0"/>
            </a:br>
            <a:endParaRPr lang="en-US" sz="60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ts val="7693"/>
              </a:lnSpc>
            </a:pPr>
            <a:endParaRPr lang="en-US" sz="5495" dirty="0">
              <a:solidFill>
                <a:srgbClr val="000000"/>
              </a:solidFill>
              <a:cs typeface="Trirong Heavy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4847" y="173710"/>
            <a:ext cx="2884257" cy="2884257"/>
          </a:xfrm>
          <a:custGeom>
            <a:avLst/>
            <a:gdLst/>
            <a:ahLst/>
            <a:cxnLst/>
            <a:rect l="l" t="t" r="r" b="b"/>
            <a:pathLst>
              <a:path w="2884257" h="2884257">
                <a:moveTo>
                  <a:pt x="0" y="0"/>
                </a:moveTo>
                <a:lnTo>
                  <a:pt x="2884257" y="0"/>
                </a:lnTo>
                <a:lnTo>
                  <a:pt x="2884257" y="2884257"/>
                </a:lnTo>
                <a:lnTo>
                  <a:pt x="0" y="28842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8847">
            <a:off x="-2350504" y="-2287735"/>
            <a:ext cx="8930071" cy="4930143"/>
          </a:xfrm>
          <a:custGeom>
            <a:avLst/>
            <a:gdLst/>
            <a:ahLst/>
            <a:cxnLst/>
            <a:rect l="l" t="t" r="r" b="b"/>
            <a:pathLst>
              <a:path w="8930071" h="4930143">
                <a:moveTo>
                  <a:pt x="0" y="0"/>
                </a:moveTo>
                <a:lnTo>
                  <a:pt x="8930071" y="0"/>
                </a:lnTo>
                <a:lnTo>
                  <a:pt x="8930071" y="4930143"/>
                </a:lnTo>
                <a:lnTo>
                  <a:pt x="0" y="4930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V="1">
            <a:off x="14918802" y="-637187"/>
            <a:ext cx="2907792" cy="4114800"/>
          </a:xfrm>
          <a:custGeom>
            <a:avLst/>
            <a:gdLst/>
            <a:ahLst/>
            <a:cxnLst/>
            <a:rect l="l" t="t" r="r" b="b"/>
            <a:pathLst>
              <a:path w="2907792" h="4114800">
                <a:moveTo>
                  <a:pt x="0" y="4114800"/>
                </a:moveTo>
                <a:lnTo>
                  <a:pt x="2907792" y="4114800"/>
                </a:lnTo>
                <a:lnTo>
                  <a:pt x="29077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00134" y="177337"/>
            <a:ext cx="9589242" cy="2427787"/>
            <a:chOff x="0" y="0"/>
            <a:chExt cx="12785656" cy="323704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2785656" cy="1857969"/>
              <a:chOff x="0" y="0"/>
              <a:chExt cx="2082031" cy="30255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082031" cy="302554"/>
              </a:xfrm>
              <a:custGeom>
                <a:avLst/>
                <a:gdLst/>
                <a:ahLst/>
                <a:cxnLst/>
                <a:rect l="l" t="t" r="r" b="b"/>
                <a:pathLst>
                  <a:path w="2082031" h="302554">
                    <a:moveTo>
                      <a:pt x="2082031" y="0"/>
                    </a:moveTo>
                    <a:lnTo>
                      <a:pt x="0" y="0"/>
                    </a:lnTo>
                    <a:lnTo>
                      <a:pt x="101600" y="151277"/>
                    </a:lnTo>
                    <a:lnTo>
                      <a:pt x="0" y="302554"/>
                    </a:lnTo>
                    <a:lnTo>
                      <a:pt x="2082031" y="302554"/>
                    </a:lnTo>
                    <a:lnTo>
                      <a:pt x="1980431" y="151277"/>
                    </a:lnTo>
                    <a:lnTo>
                      <a:pt x="2082031" y="0"/>
                    </a:lnTo>
                  </a:path>
                </a:pathLst>
              </a:custGeom>
              <a:solidFill>
                <a:srgbClr val="FF7D2C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88900" y="-28575"/>
                <a:ext cx="635000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825561" y="332265"/>
              <a:ext cx="11134532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30"/>
                </a:lnSpc>
              </a:pPr>
              <a:r>
                <a:rPr lang="en-US" sz="8800" b="1" dirty="0" err="1">
                  <a:solidFill>
                    <a:srgbClr val="FFFF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การสกัดสารเเคปไซซิน</a:t>
              </a:r>
              <a:endParaRPr lang="en-US" sz="8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361132" y="1545612"/>
              <a:ext cx="10564023" cy="1691437"/>
              <a:chOff x="0" y="0"/>
              <a:chExt cx="2086721" cy="33411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086721" cy="334111"/>
              </a:xfrm>
              <a:custGeom>
                <a:avLst/>
                <a:gdLst/>
                <a:ahLst/>
                <a:cxnLst/>
                <a:rect l="l" t="t" r="r" b="b"/>
                <a:pathLst>
                  <a:path w="2086721" h="334111">
                    <a:moveTo>
                      <a:pt x="0" y="0"/>
                    </a:moveTo>
                    <a:lnTo>
                      <a:pt x="2086721" y="0"/>
                    </a:lnTo>
                    <a:lnTo>
                      <a:pt x="2086721" y="334111"/>
                    </a:lnTo>
                    <a:lnTo>
                      <a:pt x="0" y="3341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34522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1879" tIns="41879" rIns="41879" bIns="4187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521128" y="3103770"/>
            <a:ext cx="2000367" cy="1196678"/>
            <a:chOff x="0" y="0"/>
            <a:chExt cx="2667156" cy="1595570"/>
          </a:xfrm>
        </p:grpSpPr>
        <p:grpSp>
          <p:nvGrpSpPr>
            <p:cNvPr id="13" name="Group 13"/>
            <p:cNvGrpSpPr/>
            <p:nvPr/>
          </p:nvGrpSpPr>
          <p:grpSpPr>
            <a:xfrm>
              <a:off x="418672" y="0"/>
              <a:ext cx="1595570" cy="159557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15749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0" y="89760"/>
              <a:ext cx="2667156" cy="1311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99"/>
                </a:lnSpc>
              </a:pPr>
              <a:r>
                <a:rPr lang="en-US" sz="5999">
                  <a:solidFill>
                    <a:srgbClr val="FFFFFF"/>
                  </a:solidFill>
                  <a:latin typeface="Canva Sans Bold"/>
                </a:rPr>
                <a:t>1.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20983" y="1727204"/>
            <a:ext cx="791869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5400" b="1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สกัดด้วย</a:t>
            </a:r>
            <a:r>
              <a:rPr lang="en-US" sz="54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Essential oil determination  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3064" y="7911782"/>
            <a:ext cx="5484875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48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จัดเตรียมชุด</a:t>
            </a:r>
            <a:r>
              <a:rPr lang="en-US" sz="48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Essential oil determination apparatus </a:t>
            </a:r>
          </a:p>
        </p:txBody>
      </p:sp>
      <p:sp>
        <p:nvSpPr>
          <p:cNvPr id="19" name="Freeform 19"/>
          <p:cNvSpPr/>
          <p:nvPr/>
        </p:nvSpPr>
        <p:spPr>
          <a:xfrm>
            <a:off x="7910180" y="3465720"/>
            <a:ext cx="2467639" cy="3249161"/>
          </a:xfrm>
          <a:custGeom>
            <a:avLst/>
            <a:gdLst/>
            <a:ahLst/>
            <a:cxnLst/>
            <a:rect l="l" t="t" r="r" b="b"/>
            <a:pathLst>
              <a:path w="2467639" h="3249161">
                <a:moveTo>
                  <a:pt x="0" y="0"/>
                </a:moveTo>
                <a:lnTo>
                  <a:pt x="2467640" y="0"/>
                </a:lnTo>
                <a:lnTo>
                  <a:pt x="2467640" y="3249161"/>
                </a:lnTo>
                <a:lnTo>
                  <a:pt x="0" y="3249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02" b="-602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023588" y="6691323"/>
            <a:ext cx="6599573" cy="1905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46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ทำการเปิดน้ำเพื่อหล่อเย็น</a:t>
            </a:r>
            <a:r>
              <a:rPr lang="en-US" sz="46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6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และเปิดเตาหลุมให้ความร้อน</a:t>
            </a:r>
            <a:r>
              <a:rPr lang="en-US" sz="46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6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ทำกระบวนการสกัดจนกระทั่งตัวทำละลายข้างในขวดก้นกลมหมด</a:t>
            </a:r>
            <a:r>
              <a:rPr lang="en-US" sz="46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291814" y="2967769"/>
            <a:ext cx="1228399" cy="122839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7D2C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1099" tIns="41099" rIns="41099" bIns="4109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176607" y="2998995"/>
            <a:ext cx="1618367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Canva Sans Bold"/>
              </a:rPr>
              <a:t>2.</a:t>
            </a:r>
          </a:p>
        </p:txBody>
      </p:sp>
      <p:sp>
        <p:nvSpPr>
          <p:cNvPr id="25" name="Freeform 25"/>
          <p:cNvSpPr/>
          <p:nvPr/>
        </p:nvSpPr>
        <p:spPr>
          <a:xfrm>
            <a:off x="12605576" y="3313509"/>
            <a:ext cx="2227363" cy="3039422"/>
          </a:xfrm>
          <a:custGeom>
            <a:avLst/>
            <a:gdLst/>
            <a:ahLst/>
            <a:cxnLst/>
            <a:rect l="l" t="t" r="r" b="b"/>
            <a:pathLst>
              <a:path w="2227363" h="3039422">
                <a:moveTo>
                  <a:pt x="0" y="0"/>
                </a:moveTo>
                <a:lnTo>
                  <a:pt x="2227363" y="0"/>
                </a:lnTo>
                <a:lnTo>
                  <a:pt x="2227363" y="3039422"/>
                </a:lnTo>
                <a:lnTo>
                  <a:pt x="0" y="3039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3281324" y="6445739"/>
            <a:ext cx="4281474" cy="254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46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นำสารได้จากการสกัดบรรจุลงในขวดสีชา</a:t>
            </a:r>
            <a:r>
              <a:rPr lang="en-US" sz="46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6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เพื่อป้องกันการเกิดปฏิกิริยาต่อสภาพแวดล้อมภายนอก</a:t>
            </a:r>
            <a:endParaRPr lang="en-US" sz="46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11225545" y="3103770"/>
            <a:ext cx="2000367" cy="1196678"/>
            <a:chOff x="0" y="0"/>
            <a:chExt cx="2667156" cy="1595570"/>
          </a:xfrm>
        </p:grpSpPr>
        <p:grpSp>
          <p:nvGrpSpPr>
            <p:cNvPr id="28" name="Group 28"/>
            <p:cNvGrpSpPr/>
            <p:nvPr/>
          </p:nvGrpSpPr>
          <p:grpSpPr>
            <a:xfrm>
              <a:off x="401530" y="0"/>
              <a:ext cx="1595570" cy="1595570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FB800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0" y="89760"/>
              <a:ext cx="2667156" cy="1311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99"/>
                </a:lnSpc>
              </a:pPr>
              <a:r>
                <a:rPr lang="en-US" sz="5999">
                  <a:solidFill>
                    <a:srgbClr val="FFFFFF"/>
                  </a:solidFill>
                  <a:latin typeface="Canva Sans Bold"/>
                </a:rPr>
                <a:t>3.</a:t>
              </a:r>
            </a:p>
          </p:txBody>
        </p:sp>
      </p:grpSp>
      <p:sp>
        <p:nvSpPr>
          <p:cNvPr id="32" name="Freeform 32"/>
          <p:cNvSpPr/>
          <p:nvPr/>
        </p:nvSpPr>
        <p:spPr>
          <a:xfrm>
            <a:off x="1374681" y="3103770"/>
            <a:ext cx="3301641" cy="4952462"/>
          </a:xfrm>
          <a:custGeom>
            <a:avLst/>
            <a:gdLst/>
            <a:ahLst/>
            <a:cxnLst/>
            <a:rect l="l" t="t" r="r" b="b"/>
            <a:pathLst>
              <a:path w="3301641" h="4952462">
                <a:moveTo>
                  <a:pt x="0" y="0"/>
                </a:moveTo>
                <a:lnTo>
                  <a:pt x="3301641" y="0"/>
                </a:lnTo>
                <a:lnTo>
                  <a:pt x="3301641" y="4952462"/>
                </a:lnTo>
                <a:lnTo>
                  <a:pt x="0" y="49524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29107" y="6281150"/>
            <a:ext cx="6836351" cy="4529083"/>
          </a:xfrm>
          <a:custGeom>
            <a:avLst/>
            <a:gdLst/>
            <a:ahLst/>
            <a:cxnLst/>
            <a:rect l="l" t="t" r="r" b="b"/>
            <a:pathLst>
              <a:path w="6836351" h="4529083">
                <a:moveTo>
                  <a:pt x="0" y="0"/>
                </a:moveTo>
                <a:lnTo>
                  <a:pt x="6836351" y="0"/>
                </a:lnTo>
                <a:lnTo>
                  <a:pt x="6836351" y="4529082"/>
                </a:lnTo>
                <a:lnTo>
                  <a:pt x="0" y="45290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>
            <a:off x="12729107" y="-755453"/>
            <a:ext cx="5900442" cy="5807018"/>
          </a:xfrm>
          <a:custGeom>
            <a:avLst/>
            <a:gdLst/>
            <a:ahLst/>
            <a:cxnLst/>
            <a:rect l="l" t="t" r="r" b="b"/>
            <a:pathLst>
              <a:path w="5900442" h="5807018">
                <a:moveTo>
                  <a:pt x="5900442" y="0"/>
                </a:moveTo>
                <a:lnTo>
                  <a:pt x="0" y="0"/>
                </a:lnTo>
                <a:lnTo>
                  <a:pt x="0" y="5807018"/>
                </a:lnTo>
                <a:lnTo>
                  <a:pt x="5900442" y="5807018"/>
                </a:lnTo>
                <a:lnTo>
                  <a:pt x="59004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08858" y="8071064"/>
            <a:ext cx="8270989" cy="2215936"/>
          </a:xfrm>
          <a:custGeom>
            <a:avLst/>
            <a:gdLst/>
            <a:ahLst/>
            <a:cxnLst/>
            <a:rect l="l" t="t" r="r" b="b"/>
            <a:pathLst>
              <a:path w="8270989" h="2215936">
                <a:moveTo>
                  <a:pt x="0" y="0"/>
                </a:moveTo>
                <a:lnTo>
                  <a:pt x="8270988" y="0"/>
                </a:lnTo>
                <a:lnTo>
                  <a:pt x="8270988" y="2215936"/>
                </a:lnTo>
                <a:lnTo>
                  <a:pt x="0" y="22159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0134" y="204369"/>
            <a:ext cx="9589242" cy="4376919"/>
            <a:chOff x="0" y="-175478"/>
            <a:chExt cx="12785656" cy="583589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-175478"/>
              <a:ext cx="12785656" cy="2671160"/>
              <a:chOff x="0" y="-28575"/>
              <a:chExt cx="2082031" cy="4349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082031" cy="302554"/>
              </a:xfrm>
              <a:custGeom>
                <a:avLst/>
                <a:gdLst/>
                <a:ahLst/>
                <a:cxnLst/>
                <a:rect l="l" t="t" r="r" b="b"/>
                <a:pathLst>
                  <a:path w="2082031" h="302554">
                    <a:moveTo>
                      <a:pt x="2082031" y="0"/>
                    </a:moveTo>
                    <a:lnTo>
                      <a:pt x="0" y="0"/>
                    </a:lnTo>
                    <a:lnTo>
                      <a:pt x="101600" y="151277"/>
                    </a:lnTo>
                    <a:lnTo>
                      <a:pt x="0" y="302554"/>
                    </a:lnTo>
                    <a:lnTo>
                      <a:pt x="2082031" y="302554"/>
                    </a:lnTo>
                    <a:lnTo>
                      <a:pt x="1980431" y="151277"/>
                    </a:lnTo>
                    <a:lnTo>
                      <a:pt x="2082031" y="0"/>
                    </a:lnTo>
                  </a:path>
                </a:pathLst>
              </a:custGeom>
              <a:solidFill>
                <a:srgbClr val="FF7D2C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88900" y="-28575"/>
                <a:ext cx="635000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824167" y="164807"/>
              <a:ext cx="11134532" cy="1579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30"/>
                </a:lnSpc>
              </a:pPr>
              <a:r>
                <a:rPr lang="en-US" sz="8800" b="1" dirty="0" err="1">
                  <a:solidFill>
                    <a:srgbClr val="FFFF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การสกัดสารเเคปไซซิน</a:t>
              </a:r>
              <a:endParaRPr lang="en-US" sz="8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1361132" y="1400951"/>
              <a:ext cx="10564023" cy="4259461"/>
              <a:chOff x="0" y="-28575"/>
              <a:chExt cx="2086721" cy="8413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86721" cy="334111"/>
              </a:xfrm>
              <a:custGeom>
                <a:avLst/>
                <a:gdLst/>
                <a:ahLst/>
                <a:cxnLst/>
                <a:rect l="l" t="t" r="r" b="b"/>
                <a:pathLst>
                  <a:path w="2086721" h="334111">
                    <a:moveTo>
                      <a:pt x="0" y="0"/>
                    </a:moveTo>
                    <a:lnTo>
                      <a:pt x="2086721" y="0"/>
                    </a:lnTo>
                    <a:lnTo>
                      <a:pt x="2086721" y="334111"/>
                    </a:lnTo>
                    <a:lnTo>
                      <a:pt x="0" y="3341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34522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1879" tIns="41879" rIns="41879" bIns="4187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3" name="Freeform 13"/>
          <p:cNvSpPr/>
          <p:nvPr/>
        </p:nvSpPr>
        <p:spPr>
          <a:xfrm>
            <a:off x="2101814" y="3747567"/>
            <a:ext cx="5785882" cy="3134454"/>
          </a:xfrm>
          <a:custGeom>
            <a:avLst/>
            <a:gdLst/>
            <a:ahLst/>
            <a:cxnLst/>
            <a:rect l="l" t="t" r="r" b="b"/>
            <a:pathLst>
              <a:path w="5785882" h="3134454">
                <a:moveTo>
                  <a:pt x="0" y="0"/>
                </a:moveTo>
                <a:lnTo>
                  <a:pt x="5785882" y="0"/>
                </a:lnTo>
                <a:lnTo>
                  <a:pt x="5785882" y="3134453"/>
                </a:lnTo>
                <a:lnTo>
                  <a:pt x="0" y="31344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4378" b="-14064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45603" y="3117812"/>
            <a:ext cx="1512422" cy="1372533"/>
            <a:chOff x="0" y="0"/>
            <a:chExt cx="2016562" cy="1830044"/>
          </a:xfrm>
        </p:grpSpPr>
        <p:grpSp>
          <p:nvGrpSpPr>
            <p:cNvPr id="15" name="Group 15"/>
            <p:cNvGrpSpPr/>
            <p:nvPr/>
          </p:nvGrpSpPr>
          <p:grpSpPr>
            <a:xfrm>
              <a:off x="93259" y="0"/>
              <a:ext cx="1830044" cy="1830044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6D160E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0" y="373196"/>
              <a:ext cx="2016562" cy="997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50"/>
                </a:lnSpc>
              </a:pPr>
              <a:r>
                <a:rPr lang="en-US" sz="4536">
                  <a:solidFill>
                    <a:srgbClr val="FFFFFF"/>
                  </a:solidFill>
                  <a:latin typeface="Canva Sans Bold"/>
                </a:rPr>
                <a:t>1.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9862818" y="3510083"/>
            <a:ext cx="5355401" cy="3371937"/>
          </a:xfrm>
          <a:custGeom>
            <a:avLst/>
            <a:gdLst/>
            <a:ahLst/>
            <a:cxnLst/>
            <a:rect l="l" t="t" r="r" b="b"/>
            <a:pathLst>
              <a:path w="5355401" h="3371937">
                <a:moveTo>
                  <a:pt x="0" y="0"/>
                </a:moveTo>
                <a:lnTo>
                  <a:pt x="5355400" y="0"/>
                </a:lnTo>
                <a:lnTo>
                  <a:pt x="5355400" y="3371937"/>
                </a:lnTo>
                <a:lnTo>
                  <a:pt x="0" y="33719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71" t="-17754" r="-2641" b="-7214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547866" y="1756576"/>
            <a:ext cx="4891683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สกัดด้วยวิธีการเเช่</a:t>
            </a:r>
            <a:endParaRPr lang="en-US" sz="6600" b="1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47486" y="7052829"/>
            <a:ext cx="6694537" cy="197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39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เตรียมพริกลงในขวดลูกชมพู่</a:t>
            </a:r>
            <a:r>
              <a:rPr lang="en-US" sz="54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3 </a:t>
            </a:r>
            <a:r>
              <a:rPr lang="en-US" sz="54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ใบ</a:t>
            </a:r>
            <a:r>
              <a:rPr lang="en-US" sz="54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0" lvl="0" indent="0" algn="ctr">
              <a:lnSpc>
                <a:spcPts val="5039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เเละเติมสารตัวทำละลายทั้ง</a:t>
            </a:r>
            <a:r>
              <a:rPr lang="en-US" sz="54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3 </a:t>
            </a:r>
            <a:r>
              <a:rPr lang="en-US" sz="54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ชนิดลงไป</a:t>
            </a:r>
            <a:r>
              <a:rPr lang="en-US" sz="54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ทำการเเช่</a:t>
            </a:r>
            <a:r>
              <a:rPr lang="en-US" sz="54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3 </a:t>
            </a:r>
            <a:r>
              <a:rPr lang="en-US" sz="54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ชั่วโมง</a:t>
            </a:r>
            <a:endParaRPr lang="en-US" sz="54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298991" y="7448129"/>
            <a:ext cx="6860232" cy="665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ทำการกรองสารผสมลงในขวดสีชา</a:t>
            </a:r>
            <a:endParaRPr lang="en-US" sz="54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9170198" y="2881526"/>
            <a:ext cx="1385239" cy="1257114"/>
            <a:chOff x="0" y="0"/>
            <a:chExt cx="1846985" cy="1676152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676152" cy="1676152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F7D2C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344130"/>
              <a:ext cx="1846985" cy="911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16"/>
                </a:lnSpc>
              </a:pPr>
              <a:r>
                <a:rPr lang="en-US" sz="4154">
                  <a:solidFill>
                    <a:srgbClr val="FFFFFF"/>
                  </a:solidFill>
                  <a:latin typeface="Canva Sans Bold"/>
                </a:rPr>
                <a:t>2.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08858" y="8071064"/>
            <a:ext cx="8270989" cy="2215936"/>
          </a:xfrm>
          <a:custGeom>
            <a:avLst/>
            <a:gdLst/>
            <a:ahLst/>
            <a:cxnLst/>
            <a:rect l="l" t="t" r="r" b="b"/>
            <a:pathLst>
              <a:path w="8270989" h="2215936">
                <a:moveTo>
                  <a:pt x="0" y="0"/>
                </a:moveTo>
                <a:lnTo>
                  <a:pt x="8270988" y="0"/>
                </a:lnTo>
                <a:lnTo>
                  <a:pt x="8270988" y="2215936"/>
                </a:lnTo>
                <a:lnTo>
                  <a:pt x="0" y="2215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00134" y="335978"/>
            <a:ext cx="9589242" cy="2427787"/>
            <a:chOff x="0" y="0"/>
            <a:chExt cx="12785656" cy="323704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2785656" cy="1857969"/>
              <a:chOff x="0" y="0"/>
              <a:chExt cx="2082031" cy="30255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082031" cy="302554"/>
              </a:xfrm>
              <a:custGeom>
                <a:avLst/>
                <a:gdLst/>
                <a:ahLst/>
                <a:cxnLst/>
                <a:rect l="l" t="t" r="r" b="b"/>
                <a:pathLst>
                  <a:path w="2082031" h="302554">
                    <a:moveTo>
                      <a:pt x="2082031" y="0"/>
                    </a:moveTo>
                    <a:lnTo>
                      <a:pt x="0" y="0"/>
                    </a:lnTo>
                    <a:lnTo>
                      <a:pt x="101600" y="151277"/>
                    </a:lnTo>
                    <a:lnTo>
                      <a:pt x="0" y="302554"/>
                    </a:lnTo>
                    <a:lnTo>
                      <a:pt x="2082031" y="302554"/>
                    </a:lnTo>
                    <a:lnTo>
                      <a:pt x="1980431" y="151277"/>
                    </a:lnTo>
                    <a:lnTo>
                      <a:pt x="2082031" y="0"/>
                    </a:lnTo>
                  </a:path>
                </a:pathLst>
              </a:custGeom>
              <a:solidFill>
                <a:srgbClr val="FF7D2C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88900" y="-28575"/>
                <a:ext cx="635000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824167" y="164807"/>
              <a:ext cx="11134532" cy="1579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30"/>
                </a:lnSpc>
              </a:pPr>
              <a:r>
                <a:rPr lang="en-US" sz="8800" b="1" dirty="0" err="1">
                  <a:solidFill>
                    <a:srgbClr val="FFFF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การสกัดสารเเคปไซซิน</a:t>
              </a:r>
              <a:endParaRPr lang="en-US" sz="8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361132" y="1545612"/>
              <a:ext cx="10564023" cy="1691437"/>
              <a:chOff x="0" y="0"/>
              <a:chExt cx="2086721" cy="33411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86721" cy="334111"/>
              </a:xfrm>
              <a:custGeom>
                <a:avLst/>
                <a:gdLst/>
                <a:ahLst/>
                <a:cxnLst/>
                <a:rect l="l" t="t" r="r" b="b"/>
                <a:pathLst>
                  <a:path w="2086721" h="334111">
                    <a:moveTo>
                      <a:pt x="0" y="0"/>
                    </a:moveTo>
                    <a:lnTo>
                      <a:pt x="2086721" y="0"/>
                    </a:lnTo>
                    <a:lnTo>
                      <a:pt x="2086721" y="334111"/>
                    </a:lnTo>
                    <a:lnTo>
                      <a:pt x="0" y="3341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34522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1879" tIns="41879" rIns="41879" bIns="4187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345603" y="3885555"/>
            <a:ext cx="5785882" cy="3134454"/>
          </a:xfrm>
          <a:custGeom>
            <a:avLst/>
            <a:gdLst/>
            <a:ahLst/>
            <a:cxnLst/>
            <a:rect l="l" t="t" r="r" b="b"/>
            <a:pathLst>
              <a:path w="5785882" h="3134454">
                <a:moveTo>
                  <a:pt x="0" y="0"/>
                </a:moveTo>
                <a:lnTo>
                  <a:pt x="5785882" y="0"/>
                </a:lnTo>
                <a:lnTo>
                  <a:pt x="5785882" y="3134453"/>
                </a:lnTo>
                <a:lnTo>
                  <a:pt x="0" y="31344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4378" b="-14064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659337" y="3197514"/>
            <a:ext cx="1372533" cy="13725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6D160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8408" tIns="38408" rIns="38408" bIns="3840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59337" y="3312281"/>
            <a:ext cx="151242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Canva Sans Bold"/>
              </a:rPr>
              <a:t>1.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770078" y="890942"/>
            <a:ext cx="6489222" cy="2992838"/>
          </a:xfrm>
          <a:custGeom>
            <a:avLst/>
            <a:gdLst/>
            <a:ahLst/>
            <a:cxnLst/>
            <a:rect l="l" t="t" r="r" b="b"/>
            <a:pathLst>
              <a:path w="6489222" h="2992838">
                <a:moveTo>
                  <a:pt x="0" y="0"/>
                </a:moveTo>
                <a:lnTo>
                  <a:pt x="6489222" y="0"/>
                </a:lnTo>
                <a:lnTo>
                  <a:pt x="6489222" y="2992839"/>
                </a:lnTo>
                <a:lnTo>
                  <a:pt x="0" y="29928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740" b="-31878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0077459" y="335978"/>
            <a:ext cx="1257114" cy="125711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7D2C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5179" tIns="35179" rIns="35179" bIns="35179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077459" y="407322"/>
            <a:ext cx="1385239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Canva Sans Bold"/>
              </a:rPr>
              <a:t>2.</a:t>
            </a:r>
          </a:p>
        </p:txBody>
      </p:sp>
      <p:sp>
        <p:nvSpPr>
          <p:cNvPr id="21" name="Freeform 21"/>
          <p:cNvSpPr/>
          <p:nvPr/>
        </p:nvSpPr>
        <p:spPr>
          <a:xfrm>
            <a:off x="8523683" y="6554970"/>
            <a:ext cx="5491006" cy="3166146"/>
          </a:xfrm>
          <a:custGeom>
            <a:avLst/>
            <a:gdLst/>
            <a:ahLst/>
            <a:cxnLst/>
            <a:rect l="l" t="t" r="r" b="b"/>
            <a:pathLst>
              <a:path w="5491006" h="3166146">
                <a:moveTo>
                  <a:pt x="0" y="0"/>
                </a:moveTo>
                <a:lnTo>
                  <a:pt x="5491006" y="0"/>
                </a:lnTo>
                <a:lnTo>
                  <a:pt x="5491006" y="3166146"/>
                </a:lnTo>
                <a:lnTo>
                  <a:pt x="0" y="31661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353" t="-18786" r="-19363" b="-53630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388625" y="1754208"/>
            <a:ext cx="5212259" cy="927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สกัดด้วยวิธีการกวน</a:t>
            </a:r>
            <a:endParaRPr lang="en-US" sz="6600" b="1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91275" y="7207980"/>
            <a:ext cx="6694537" cy="197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39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เตรียมพริกลงในขวดลูกชมพู่</a:t>
            </a:r>
            <a:r>
              <a:rPr lang="en-US" sz="54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3 </a:t>
            </a:r>
            <a:r>
              <a:rPr lang="en-US" sz="54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ใบ</a:t>
            </a:r>
            <a:endParaRPr lang="en-US" sz="54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lvl="0" indent="0" algn="ctr">
              <a:lnSpc>
                <a:spcPts val="5039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เเละเติมสารตัวทำละลายทั้ง</a:t>
            </a:r>
            <a:r>
              <a:rPr lang="en-US" sz="54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3 </a:t>
            </a:r>
            <a:r>
              <a:rPr lang="en-US" sz="54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ชนิดลงไป</a:t>
            </a:r>
            <a:endParaRPr lang="en-US" sz="54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476245" y="4047260"/>
            <a:ext cx="7076887" cy="2076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19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ทำการกวน</a:t>
            </a:r>
            <a:r>
              <a:rPr lang="en-US" sz="54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โดนจะ</a:t>
            </a:r>
            <a:r>
              <a:rPr lang="en-US" sz="5400" dirty="0" err="1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ใส่</a:t>
            </a:r>
            <a:r>
              <a:rPr lang="th-TH" sz="5400" dirty="0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แมกเนติกบาร์</a:t>
            </a:r>
            <a:endParaRPr lang="en-US" sz="54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  <a:hlinkClick r:id="rId7" tooltip="https://www.magnetdd.com/index.php?main_page=index&amp;cPath=8"/>
            </a:endParaRPr>
          </a:p>
          <a:p>
            <a:pPr marL="0" lvl="0" indent="0" algn="ctr">
              <a:lnSpc>
                <a:spcPts val="5319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ลงไปในขวดลูดชมพู่</a:t>
            </a:r>
            <a:r>
              <a:rPr lang="en-US" sz="54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กวนตลอดเวลานาน</a:t>
            </a:r>
            <a:r>
              <a:rPr lang="en-US" sz="54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3 </a:t>
            </a:r>
            <a:r>
              <a:rPr lang="en-US" sz="54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ชั่วโมง</a:t>
            </a:r>
            <a:endParaRPr lang="en-US" sz="54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4014689" y="7376374"/>
            <a:ext cx="3972817" cy="1329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ทำการกรองสารผสมลงในขวดสีชา</a:t>
            </a:r>
            <a:endParaRPr lang="en-US" sz="54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7600884" y="5956631"/>
            <a:ext cx="2000367" cy="1196678"/>
            <a:chOff x="0" y="0"/>
            <a:chExt cx="2667156" cy="1595570"/>
          </a:xfrm>
        </p:grpSpPr>
        <p:grpSp>
          <p:nvGrpSpPr>
            <p:cNvPr id="27" name="Group 27"/>
            <p:cNvGrpSpPr/>
            <p:nvPr/>
          </p:nvGrpSpPr>
          <p:grpSpPr>
            <a:xfrm>
              <a:off x="401530" y="0"/>
              <a:ext cx="1595570" cy="1595570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FB800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0" y="89760"/>
              <a:ext cx="2667156" cy="1311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99"/>
                </a:lnSpc>
              </a:pPr>
              <a:r>
                <a:rPr lang="en-US" sz="5999">
                  <a:solidFill>
                    <a:srgbClr val="FFFFFF"/>
                  </a:solidFill>
                  <a:latin typeface="Canva Sans Bold"/>
                </a:rPr>
                <a:t>3.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08858" y="8071064"/>
            <a:ext cx="8270989" cy="2215936"/>
          </a:xfrm>
          <a:custGeom>
            <a:avLst/>
            <a:gdLst/>
            <a:ahLst/>
            <a:cxnLst/>
            <a:rect l="l" t="t" r="r" b="b"/>
            <a:pathLst>
              <a:path w="8270989" h="2215936">
                <a:moveTo>
                  <a:pt x="0" y="0"/>
                </a:moveTo>
                <a:lnTo>
                  <a:pt x="8270988" y="0"/>
                </a:lnTo>
                <a:lnTo>
                  <a:pt x="8270988" y="2215936"/>
                </a:lnTo>
                <a:lnTo>
                  <a:pt x="0" y="2215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741824"/>
            <a:ext cx="16442881" cy="1530659"/>
            <a:chOff x="0" y="0"/>
            <a:chExt cx="4330635" cy="4031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30635" cy="403137"/>
            </a:xfrm>
            <a:custGeom>
              <a:avLst/>
              <a:gdLst/>
              <a:ahLst/>
              <a:cxnLst/>
              <a:rect l="l" t="t" r="r" b="b"/>
              <a:pathLst>
                <a:path w="4330635" h="403137">
                  <a:moveTo>
                    <a:pt x="4330635" y="0"/>
                  </a:moveTo>
                  <a:lnTo>
                    <a:pt x="0" y="0"/>
                  </a:lnTo>
                  <a:lnTo>
                    <a:pt x="101600" y="201568"/>
                  </a:lnTo>
                  <a:lnTo>
                    <a:pt x="0" y="403137"/>
                  </a:lnTo>
                  <a:lnTo>
                    <a:pt x="4330635" y="403137"/>
                  </a:lnTo>
                  <a:lnTo>
                    <a:pt x="4229035" y="201568"/>
                  </a:lnTo>
                  <a:lnTo>
                    <a:pt x="4330635" y="0"/>
                  </a:lnTo>
                </a:path>
              </a:pathLst>
            </a:custGeom>
            <a:solidFill>
              <a:srgbClr val="FF7D2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28575"/>
              <a:ext cx="6350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40974" y="3154192"/>
            <a:ext cx="5121925" cy="4035162"/>
          </a:xfrm>
          <a:custGeom>
            <a:avLst/>
            <a:gdLst/>
            <a:ahLst/>
            <a:cxnLst/>
            <a:rect l="l" t="t" r="r" b="b"/>
            <a:pathLst>
              <a:path w="5121925" h="4035162">
                <a:moveTo>
                  <a:pt x="0" y="0"/>
                </a:moveTo>
                <a:lnTo>
                  <a:pt x="5121926" y="0"/>
                </a:lnTo>
                <a:lnTo>
                  <a:pt x="5121926" y="4035162"/>
                </a:lnTo>
                <a:lnTo>
                  <a:pt x="0" y="40351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817" t="-11986" r="-8817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40791" y="2602105"/>
            <a:ext cx="2000367" cy="1196678"/>
            <a:chOff x="0" y="0"/>
            <a:chExt cx="2667156" cy="1595570"/>
          </a:xfrm>
        </p:grpSpPr>
        <p:grpSp>
          <p:nvGrpSpPr>
            <p:cNvPr id="8" name="Group 8"/>
            <p:cNvGrpSpPr/>
            <p:nvPr/>
          </p:nvGrpSpPr>
          <p:grpSpPr>
            <a:xfrm>
              <a:off x="418672" y="0"/>
              <a:ext cx="1595570" cy="159557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15749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89760"/>
              <a:ext cx="2667156" cy="1311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99"/>
                </a:lnSpc>
              </a:pPr>
              <a:r>
                <a:rPr lang="en-US" sz="5999">
                  <a:solidFill>
                    <a:srgbClr val="FFFFFF"/>
                  </a:solidFill>
                  <a:latin typeface="Canva Sans Bold"/>
                </a:rPr>
                <a:t>1.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75158" y="1125217"/>
            <a:ext cx="15937684" cy="1175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680"/>
              </a:lnSpc>
              <a:spcBef>
                <a:spcPct val="0"/>
              </a:spcBef>
            </a:pPr>
            <a:r>
              <a:rPr lang="en-US" sz="8800" b="1" u="none" strike="noStrike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8800" b="1" u="none" strike="noStrike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การตรวจวัดหาความเข้มข้นของสารแคปไซซิน</a:t>
            </a:r>
            <a:endParaRPr lang="en-US" sz="8800" b="1" u="none" strike="noStrike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660676" y="7490674"/>
            <a:ext cx="4902224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39"/>
              </a:lnSpc>
              <a:spcBef>
                <a:spcPct val="0"/>
              </a:spcBef>
            </a:pPr>
            <a:r>
              <a:rPr lang="en-US" sz="5400" u="none" strike="noStrike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กระบวนการ</a:t>
            </a:r>
            <a:r>
              <a:rPr lang="en-US" sz="5400" u="none" strike="noStrike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UV-Vis spectrophotometer</a:t>
            </a:r>
          </a:p>
        </p:txBody>
      </p:sp>
      <p:sp>
        <p:nvSpPr>
          <p:cNvPr id="14" name="Freeform 14"/>
          <p:cNvSpPr/>
          <p:nvPr/>
        </p:nvSpPr>
        <p:spPr>
          <a:xfrm>
            <a:off x="7871894" y="3200444"/>
            <a:ext cx="4911740" cy="3652079"/>
          </a:xfrm>
          <a:custGeom>
            <a:avLst/>
            <a:gdLst/>
            <a:ahLst/>
            <a:cxnLst/>
            <a:rect l="l" t="t" r="r" b="b"/>
            <a:pathLst>
              <a:path w="4911740" h="3652079">
                <a:moveTo>
                  <a:pt x="0" y="0"/>
                </a:moveTo>
                <a:lnTo>
                  <a:pt x="4911740" y="0"/>
                </a:lnTo>
                <a:lnTo>
                  <a:pt x="4911740" y="3652079"/>
                </a:lnTo>
                <a:lnTo>
                  <a:pt x="0" y="36520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401" t="-6163" r="-84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783634" y="3487496"/>
            <a:ext cx="4911740" cy="3077975"/>
          </a:xfrm>
          <a:custGeom>
            <a:avLst/>
            <a:gdLst/>
            <a:ahLst/>
            <a:cxnLst/>
            <a:rect l="l" t="t" r="r" b="b"/>
            <a:pathLst>
              <a:path w="4911740" h="3077975">
                <a:moveTo>
                  <a:pt x="0" y="0"/>
                </a:moveTo>
                <a:lnTo>
                  <a:pt x="4911741" y="0"/>
                </a:lnTo>
                <a:lnTo>
                  <a:pt x="4911741" y="3077975"/>
                </a:lnTo>
                <a:lnTo>
                  <a:pt x="0" y="30779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9682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7273555" y="2891445"/>
            <a:ext cx="1196678" cy="119667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B80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859456" y="2932571"/>
            <a:ext cx="2000367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Canva Sans Bold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44000" y="7411934"/>
            <a:ext cx="8057635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39"/>
              </a:lnSpc>
              <a:spcBef>
                <a:spcPct val="0"/>
              </a:spcBef>
            </a:pPr>
            <a:r>
              <a:rPr lang="en-US" sz="5400" u="none" strike="noStrike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กระบวนการ</a:t>
            </a:r>
            <a:r>
              <a:rPr lang="en-US" sz="5400" u="none" strike="noStrike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calibration curve </a:t>
            </a:r>
          </a:p>
          <a:p>
            <a:pPr marL="0" lvl="0" indent="0" algn="ctr">
              <a:lnSpc>
                <a:spcPts val="5039"/>
              </a:lnSpc>
              <a:spcBef>
                <a:spcPct val="0"/>
              </a:spcBef>
            </a:pPr>
            <a:r>
              <a:rPr lang="en-US" sz="4800" u="none" strike="noStrike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800" u="none" strike="noStrike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เพื่อหาความเข้มข้นของสารเเคปไซซิน</a:t>
            </a:r>
            <a:r>
              <a:rPr lang="en-US" sz="4800" u="none" strike="noStrike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08858" y="8071064"/>
            <a:ext cx="8270989" cy="2215936"/>
          </a:xfrm>
          <a:custGeom>
            <a:avLst/>
            <a:gdLst/>
            <a:ahLst/>
            <a:cxnLst/>
            <a:rect l="l" t="t" r="r" b="b"/>
            <a:pathLst>
              <a:path w="8270989" h="2215936">
                <a:moveTo>
                  <a:pt x="0" y="0"/>
                </a:moveTo>
                <a:lnTo>
                  <a:pt x="8270988" y="0"/>
                </a:lnTo>
                <a:lnTo>
                  <a:pt x="8270988" y="2215936"/>
                </a:lnTo>
                <a:lnTo>
                  <a:pt x="0" y="2215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14566" y="525837"/>
            <a:ext cx="16658867" cy="1530659"/>
            <a:chOff x="0" y="0"/>
            <a:chExt cx="22211823" cy="204087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211823" cy="2040879"/>
              <a:chOff x="0" y="0"/>
              <a:chExt cx="4387521" cy="40313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387521" cy="403137"/>
              </a:xfrm>
              <a:custGeom>
                <a:avLst/>
                <a:gdLst/>
                <a:ahLst/>
                <a:cxnLst/>
                <a:rect l="l" t="t" r="r" b="b"/>
                <a:pathLst>
                  <a:path w="4387521" h="403137">
                    <a:moveTo>
                      <a:pt x="4387521" y="0"/>
                    </a:moveTo>
                    <a:lnTo>
                      <a:pt x="0" y="0"/>
                    </a:lnTo>
                    <a:lnTo>
                      <a:pt x="101600" y="201568"/>
                    </a:lnTo>
                    <a:lnTo>
                      <a:pt x="0" y="403137"/>
                    </a:lnTo>
                    <a:lnTo>
                      <a:pt x="4387521" y="403137"/>
                    </a:lnTo>
                    <a:lnTo>
                      <a:pt x="4285921" y="201568"/>
                    </a:lnTo>
                    <a:lnTo>
                      <a:pt x="4387521" y="0"/>
                    </a:lnTo>
                  </a:path>
                </a:pathLst>
              </a:custGeom>
              <a:solidFill>
                <a:srgbClr val="FF7D2C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88900" y="-28575"/>
                <a:ext cx="635000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897313" y="464783"/>
              <a:ext cx="20392034" cy="1567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680"/>
                </a:lnSpc>
                <a:spcBef>
                  <a:spcPct val="0"/>
                </a:spcBef>
              </a:pPr>
              <a:r>
                <a:rPr lang="en-US" sz="8800" b="1" dirty="0" err="1">
                  <a:solidFill>
                    <a:srgbClr val="FFFF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การสังเคราะห์แผ่นฟิล์มเซลลูโลสจากผักตบชวา</a:t>
              </a:r>
              <a:endParaRPr lang="en-US" sz="8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623253" y="2662235"/>
            <a:ext cx="3272425" cy="3089226"/>
          </a:xfrm>
          <a:custGeom>
            <a:avLst/>
            <a:gdLst/>
            <a:ahLst/>
            <a:cxnLst/>
            <a:rect l="l" t="t" r="r" b="b"/>
            <a:pathLst>
              <a:path w="3272425" h="3089226">
                <a:moveTo>
                  <a:pt x="0" y="0"/>
                </a:moveTo>
                <a:lnTo>
                  <a:pt x="3272426" y="0"/>
                </a:lnTo>
                <a:lnTo>
                  <a:pt x="3272426" y="3089225"/>
                </a:lnTo>
                <a:lnTo>
                  <a:pt x="0" y="3089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30" t="-28832" r="-9072" b="-3035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14566" y="6022493"/>
            <a:ext cx="5340251" cy="669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52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en-US" sz="52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สกัดเซลลูโลสในผักตบชวา</a:t>
            </a:r>
            <a:r>
              <a:rPr lang="en-US" sz="52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67621" y="3649126"/>
            <a:ext cx="11121843" cy="197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  <a:spcBef>
                <a:spcPct val="0"/>
              </a:spcBef>
            </a:pPr>
            <a:r>
              <a:rPr lang="en-US" sz="52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2 .</a:t>
            </a:r>
            <a:r>
              <a:rPr lang="en-US" sz="52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นำผงเซลลูโลสของผักตบชวา</a:t>
            </a:r>
            <a:r>
              <a:rPr lang="en-US" sz="52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ไปแช่กับโซเดียมไฮดรอกไซด์</a:t>
            </a:r>
            <a:r>
              <a:rPr lang="en-US" sz="52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en-US" sz="5200" dirty="0" smtClean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ts val="5039"/>
              </a:lnSpc>
              <a:spcBef>
                <a:spcPct val="0"/>
              </a:spcBef>
            </a:pPr>
            <a:r>
              <a:rPr lang="en-US" sz="5200" dirty="0" err="1" smtClean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ไอ</a:t>
            </a:r>
            <a:r>
              <a:rPr lang="en-US" sz="52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โซโพรพิลแอลกอฮอล์กับสารละลายกรดคลอโรอะซิติก</a:t>
            </a:r>
            <a:r>
              <a:rPr lang="en-US" sz="52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>
              <a:lnSpc>
                <a:spcPts val="5039"/>
              </a:lnSpc>
              <a:spcBef>
                <a:spcPct val="0"/>
              </a:spcBef>
            </a:pPr>
            <a:r>
              <a:rPr lang="en-US" sz="52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และกลีเซอรอล</a:t>
            </a:r>
            <a:endParaRPr lang="en-US" sz="52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767621" y="6290524"/>
            <a:ext cx="10866284" cy="190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759"/>
              </a:lnSpc>
              <a:spcBef>
                <a:spcPct val="0"/>
              </a:spcBef>
            </a:pPr>
            <a:r>
              <a:rPr lang="en-US" sz="52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en-US" sz="52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จากนั้น</a:t>
            </a:r>
            <a:r>
              <a:rPr lang="en-US" sz="52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เติมผงแป้งมัน</a:t>
            </a:r>
            <a:r>
              <a:rPr lang="en-US" sz="52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และสารละลายแคปไซซินที่สกัดจากตัวทำละลายบิวทิลไกลคอลอีเทอร์</a:t>
            </a:r>
            <a:r>
              <a:rPr lang="en-US" sz="52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sz="52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ลงในบีกเกอร์จากนั้นคนให้สารละลายเข้ากัน</a:t>
            </a:r>
            <a:endParaRPr lang="en-US" sz="52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4784" y="8353715"/>
            <a:ext cx="8270989" cy="2215936"/>
          </a:xfrm>
          <a:custGeom>
            <a:avLst/>
            <a:gdLst/>
            <a:ahLst/>
            <a:cxnLst/>
            <a:rect l="l" t="t" r="r" b="b"/>
            <a:pathLst>
              <a:path w="8270989" h="2215936">
                <a:moveTo>
                  <a:pt x="0" y="0"/>
                </a:moveTo>
                <a:lnTo>
                  <a:pt x="8270989" y="0"/>
                </a:lnTo>
                <a:lnTo>
                  <a:pt x="8270989" y="2215935"/>
                </a:lnTo>
                <a:lnTo>
                  <a:pt x="0" y="22159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63200" y="1453896"/>
            <a:ext cx="4487868" cy="4463517"/>
          </a:xfrm>
          <a:custGeom>
            <a:avLst/>
            <a:gdLst/>
            <a:ahLst/>
            <a:cxnLst/>
            <a:rect l="l" t="t" r="r" b="b"/>
            <a:pathLst>
              <a:path w="4487868" h="4463517">
                <a:moveTo>
                  <a:pt x="0" y="0"/>
                </a:moveTo>
                <a:lnTo>
                  <a:pt x="4487868" y="0"/>
                </a:lnTo>
                <a:lnTo>
                  <a:pt x="4487868" y="4463517"/>
                </a:lnTo>
                <a:lnTo>
                  <a:pt x="0" y="44635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846" t="-2947" r="-19419" b="-81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2747" y="1797773"/>
            <a:ext cx="5613593" cy="4082446"/>
          </a:xfrm>
          <a:custGeom>
            <a:avLst/>
            <a:gdLst/>
            <a:ahLst/>
            <a:cxnLst/>
            <a:rect l="l" t="t" r="r" b="b"/>
            <a:pathLst>
              <a:path w="5613593" h="4082446">
                <a:moveTo>
                  <a:pt x="0" y="0"/>
                </a:moveTo>
                <a:lnTo>
                  <a:pt x="5613593" y="0"/>
                </a:lnTo>
                <a:lnTo>
                  <a:pt x="5613593" y="4082446"/>
                </a:lnTo>
                <a:lnTo>
                  <a:pt x="0" y="40824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53" t="-11367" r="-15197" b="-924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14653" y="6212930"/>
            <a:ext cx="6469782" cy="669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759"/>
              </a:lnSpc>
              <a:spcBef>
                <a:spcPct val="0"/>
              </a:spcBef>
            </a:pPr>
            <a:r>
              <a:rPr lang="en-US" sz="52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en-US" sz="52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นำสารที่ได้ไปกรองสูญญากาศ</a:t>
            </a:r>
            <a:endParaRPr lang="en-US" sz="52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305800" y="6239860"/>
            <a:ext cx="9727142" cy="1284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759"/>
              </a:lnSpc>
              <a:spcBef>
                <a:spcPct val="0"/>
              </a:spcBef>
            </a:pPr>
            <a:r>
              <a:rPr lang="en-US" sz="52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</a:t>
            </a:r>
            <a:r>
              <a:rPr lang="en-US" sz="52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นำแผ่นฟิล์มที่แห้งแล้ว</a:t>
            </a:r>
            <a:r>
              <a:rPr lang="en-US" sz="52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ลอกออกจากกระดาษกรอง</a:t>
            </a:r>
            <a:r>
              <a:rPr lang="en-US" sz="52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สังเกตลักษณะ</a:t>
            </a:r>
            <a:r>
              <a:rPr lang="en-US" sz="52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แผ่นฟิล์ม</a:t>
            </a:r>
            <a:r>
              <a:rPr lang="en-US" sz="52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และบันทึกผล</a:t>
            </a:r>
            <a:r>
              <a:rPr lang="en-US" sz="52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 rot="5400000" flipV="1">
            <a:off x="14776704" y="-603504"/>
            <a:ext cx="2907792" cy="4114800"/>
          </a:xfrm>
          <a:custGeom>
            <a:avLst/>
            <a:gdLst/>
            <a:ahLst/>
            <a:cxnLst/>
            <a:rect l="l" t="t" r="r" b="b"/>
            <a:pathLst>
              <a:path w="2907792" h="4114800">
                <a:moveTo>
                  <a:pt x="0" y="4114800"/>
                </a:moveTo>
                <a:lnTo>
                  <a:pt x="2907792" y="4114800"/>
                </a:lnTo>
                <a:lnTo>
                  <a:pt x="29077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44245" y="1548362"/>
            <a:ext cx="10045265" cy="7965119"/>
          </a:xfrm>
          <a:custGeom>
            <a:avLst/>
            <a:gdLst/>
            <a:ahLst/>
            <a:cxnLst/>
            <a:rect l="l" t="t" r="r" b="b"/>
            <a:pathLst>
              <a:path w="10045265" h="7965119">
                <a:moveTo>
                  <a:pt x="0" y="0"/>
                </a:moveTo>
                <a:lnTo>
                  <a:pt x="10045265" y="0"/>
                </a:lnTo>
                <a:lnTo>
                  <a:pt x="10045265" y="7965118"/>
                </a:lnTo>
                <a:lnTo>
                  <a:pt x="0" y="7965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82846" y="-441982"/>
            <a:ext cx="7315200" cy="3980688"/>
          </a:xfrm>
          <a:custGeom>
            <a:avLst/>
            <a:gdLst/>
            <a:ahLst/>
            <a:cxnLst/>
            <a:rect l="l" t="t" r="r" b="b"/>
            <a:pathLst>
              <a:path w="7315200" h="3980688">
                <a:moveTo>
                  <a:pt x="0" y="0"/>
                </a:moveTo>
                <a:lnTo>
                  <a:pt x="7315200" y="0"/>
                </a:lnTo>
                <a:lnTo>
                  <a:pt x="7315200" y="3980688"/>
                </a:lnTo>
                <a:lnTo>
                  <a:pt x="0" y="39806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053288" y="72520"/>
            <a:ext cx="8181423" cy="1660371"/>
            <a:chOff x="0" y="0"/>
            <a:chExt cx="10908564" cy="221382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0908564" cy="1967789"/>
              <a:chOff x="0" y="0"/>
              <a:chExt cx="2252904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252904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252904" h="406400">
                    <a:moveTo>
                      <a:pt x="0" y="0"/>
                    </a:moveTo>
                    <a:lnTo>
                      <a:pt x="2049704" y="0"/>
                    </a:lnTo>
                    <a:lnTo>
                      <a:pt x="2252904" y="203200"/>
                    </a:lnTo>
                    <a:lnTo>
                      <a:pt x="2049704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B0A0A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177800" y="-28575"/>
                <a:ext cx="558800" cy="434975"/>
              </a:xfrm>
              <a:prstGeom prst="rect">
                <a:avLst/>
              </a:prstGeom>
            </p:spPr>
            <p:txBody>
              <a:bodyPr lIns="54452" tIns="54452" rIns="54452" bIns="54452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540507" y="444113"/>
              <a:ext cx="9908365" cy="17697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3"/>
                </a:lnSpc>
              </a:pPr>
              <a:r>
                <a:rPr lang="en-US" sz="11000" b="1" dirty="0" err="1">
                  <a:solidFill>
                    <a:srgbClr val="FFFF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ผลการดำเนินการ</a:t>
              </a:r>
              <a:endParaRPr lang="en-US" sz="11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2203413" y="-673615"/>
            <a:ext cx="7315200" cy="3980688"/>
          </a:xfrm>
          <a:custGeom>
            <a:avLst/>
            <a:gdLst/>
            <a:ahLst/>
            <a:cxnLst/>
            <a:rect l="l" t="t" r="r" b="b"/>
            <a:pathLst>
              <a:path w="7315200" h="3980688">
                <a:moveTo>
                  <a:pt x="7315200" y="0"/>
                </a:moveTo>
                <a:lnTo>
                  <a:pt x="0" y="0"/>
                </a:lnTo>
                <a:lnTo>
                  <a:pt x="0" y="3980688"/>
                </a:lnTo>
                <a:lnTo>
                  <a:pt x="7315200" y="3980688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3065" y="9698010"/>
            <a:ext cx="17961867" cy="540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38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ตารางแสดงการสังเกตลักษณะสารที่ได้จากการสกัดด้วยวิธีการ</a:t>
            </a:r>
            <a:r>
              <a:rPr lang="en-US" sz="3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Essential Oil Determination </a:t>
            </a:r>
            <a:r>
              <a:rPr lang="en-US" sz="38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ในตัวทำละลายที่แตกต่างกัน</a:t>
            </a:r>
            <a:endParaRPr lang="en-US" sz="38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111039">
            <a:off x="-3957418" y="-3542223"/>
            <a:ext cx="9972237" cy="5505506"/>
          </a:xfrm>
          <a:custGeom>
            <a:avLst/>
            <a:gdLst/>
            <a:ahLst/>
            <a:cxnLst/>
            <a:rect l="l" t="t" r="r" b="b"/>
            <a:pathLst>
              <a:path w="9972237" h="5505506">
                <a:moveTo>
                  <a:pt x="0" y="0"/>
                </a:moveTo>
                <a:lnTo>
                  <a:pt x="9972236" y="0"/>
                </a:lnTo>
                <a:lnTo>
                  <a:pt x="9972236" y="5505506"/>
                </a:lnTo>
                <a:lnTo>
                  <a:pt x="0" y="5505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245972" flipH="1">
            <a:off x="12273182" y="-3448498"/>
            <a:ext cx="9972237" cy="5505506"/>
          </a:xfrm>
          <a:custGeom>
            <a:avLst/>
            <a:gdLst/>
            <a:ahLst/>
            <a:cxnLst/>
            <a:rect l="l" t="t" r="r" b="b"/>
            <a:pathLst>
              <a:path w="9972237" h="5505506">
                <a:moveTo>
                  <a:pt x="9972236" y="0"/>
                </a:moveTo>
                <a:lnTo>
                  <a:pt x="0" y="0"/>
                </a:lnTo>
                <a:lnTo>
                  <a:pt x="0" y="5505506"/>
                </a:lnTo>
                <a:lnTo>
                  <a:pt x="9972236" y="5505506"/>
                </a:lnTo>
                <a:lnTo>
                  <a:pt x="997223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39318" y="236768"/>
            <a:ext cx="10351785" cy="9021532"/>
          </a:xfrm>
          <a:custGeom>
            <a:avLst/>
            <a:gdLst/>
            <a:ahLst/>
            <a:cxnLst/>
            <a:rect l="l" t="t" r="r" b="b"/>
            <a:pathLst>
              <a:path w="10351785" h="9021532">
                <a:moveTo>
                  <a:pt x="0" y="0"/>
                </a:moveTo>
                <a:lnTo>
                  <a:pt x="10351785" y="0"/>
                </a:lnTo>
                <a:lnTo>
                  <a:pt x="10351785" y="9021532"/>
                </a:lnTo>
                <a:lnTo>
                  <a:pt x="0" y="90215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1240" y="9455120"/>
            <a:ext cx="1825676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38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ตารางเเสดงค่ากราฟค่าดูดกลืนรังสี</a:t>
            </a:r>
            <a:r>
              <a:rPr lang="en-US" sz="3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UV </a:t>
            </a:r>
            <a:r>
              <a:rPr lang="en-US" sz="38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ของสารละลายแคปไซซินที่สกัดด้วยวิธี</a:t>
            </a:r>
            <a:r>
              <a:rPr lang="en-US" sz="3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Essential Oil Determination </a:t>
            </a:r>
            <a:r>
              <a:rPr lang="en-US" sz="38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ในตัวทำละลายที่แตกต่างกัน</a:t>
            </a:r>
            <a:endParaRPr lang="en-US" sz="38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0623">
            <a:off x="-722797" y="-4286731"/>
            <a:ext cx="11852968" cy="6543826"/>
          </a:xfrm>
          <a:custGeom>
            <a:avLst/>
            <a:gdLst/>
            <a:ahLst/>
            <a:cxnLst/>
            <a:rect l="l" t="t" r="r" b="b"/>
            <a:pathLst>
              <a:path w="11852968" h="6543826">
                <a:moveTo>
                  <a:pt x="0" y="0"/>
                </a:moveTo>
                <a:lnTo>
                  <a:pt x="11852968" y="0"/>
                </a:lnTo>
                <a:lnTo>
                  <a:pt x="11852968" y="6543826"/>
                </a:lnTo>
                <a:lnTo>
                  <a:pt x="0" y="65438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6887" flipH="1">
            <a:off x="5848966" y="-4921959"/>
            <a:ext cx="14154171" cy="7814282"/>
          </a:xfrm>
          <a:custGeom>
            <a:avLst/>
            <a:gdLst/>
            <a:ahLst/>
            <a:cxnLst/>
            <a:rect l="l" t="t" r="r" b="b"/>
            <a:pathLst>
              <a:path w="14154171" h="7814282">
                <a:moveTo>
                  <a:pt x="14154171" y="0"/>
                </a:moveTo>
                <a:lnTo>
                  <a:pt x="0" y="0"/>
                </a:lnTo>
                <a:lnTo>
                  <a:pt x="0" y="7814282"/>
                </a:lnTo>
                <a:lnTo>
                  <a:pt x="14154171" y="7814282"/>
                </a:lnTo>
                <a:lnTo>
                  <a:pt x="141541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16255" y="308827"/>
            <a:ext cx="11855489" cy="9039810"/>
          </a:xfrm>
          <a:custGeom>
            <a:avLst/>
            <a:gdLst/>
            <a:ahLst/>
            <a:cxnLst/>
            <a:rect l="l" t="t" r="r" b="b"/>
            <a:pathLst>
              <a:path w="11855489" h="9039810">
                <a:moveTo>
                  <a:pt x="0" y="0"/>
                </a:moveTo>
                <a:lnTo>
                  <a:pt x="11855490" y="0"/>
                </a:lnTo>
                <a:lnTo>
                  <a:pt x="11855490" y="9039810"/>
                </a:lnTo>
                <a:lnTo>
                  <a:pt x="0" y="9039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29970" y="9573575"/>
            <a:ext cx="1722806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38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ตารางเเสดงค่าความเข้มข้นของสารแคปไซซินที่สกัดด้วยวิธี</a:t>
            </a:r>
            <a:r>
              <a:rPr lang="en-US" sz="3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Essential Oil Determination </a:t>
            </a:r>
            <a:r>
              <a:rPr lang="en-US" sz="38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ในตัวทำลายที่แตกต่างกัน</a:t>
            </a:r>
            <a:endParaRPr lang="en-US" sz="38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36513" y="230350"/>
            <a:ext cx="14071146" cy="1477239"/>
            <a:chOff x="-95885" y="0"/>
            <a:chExt cx="18761528" cy="1969652"/>
          </a:xfrm>
        </p:grpSpPr>
        <p:grpSp>
          <p:nvGrpSpPr>
            <p:cNvPr id="3" name="Group 3"/>
            <p:cNvGrpSpPr/>
            <p:nvPr/>
          </p:nvGrpSpPr>
          <p:grpSpPr>
            <a:xfrm>
              <a:off x="1281868" y="0"/>
              <a:ext cx="16006021" cy="1809531"/>
              <a:chOff x="0" y="0"/>
              <a:chExt cx="3594769" cy="406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59476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3594769" h="406400">
                    <a:moveTo>
                      <a:pt x="0" y="0"/>
                    </a:moveTo>
                    <a:lnTo>
                      <a:pt x="3391569" y="0"/>
                    </a:lnTo>
                    <a:lnTo>
                      <a:pt x="3594769" y="203200"/>
                    </a:lnTo>
                    <a:lnTo>
                      <a:pt x="3391569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B0A0A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177800" y="-28575"/>
                <a:ext cx="558800" cy="434975"/>
              </a:xfrm>
              <a:prstGeom prst="rect">
                <a:avLst/>
              </a:prstGeom>
            </p:spPr>
            <p:txBody>
              <a:bodyPr lIns="44680" tIns="44680" rIns="44680" bIns="4468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-95885" y="374344"/>
              <a:ext cx="18761528" cy="1595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19"/>
                </a:lnSpc>
              </a:pPr>
              <a:r>
                <a:rPr lang="en-US" sz="9600" b="1" dirty="0" err="1">
                  <a:solidFill>
                    <a:srgbClr val="FFFF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สรุปเเละอภิปรายผลการทดลอง</a:t>
              </a:r>
              <a:endParaRPr lang="en-US" sz="96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402448" y="-469902"/>
            <a:ext cx="3360420" cy="4114800"/>
          </a:xfrm>
          <a:custGeom>
            <a:avLst/>
            <a:gdLst/>
            <a:ahLst/>
            <a:cxnLst/>
            <a:rect l="l" t="t" r="r" b="b"/>
            <a:pathLst>
              <a:path w="3360420" h="4114800">
                <a:moveTo>
                  <a:pt x="0" y="0"/>
                </a:moveTo>
                <a:lnTo>
                  <a:pt x="3360420" y="0"/>
                </a:lnTo>
                <a:lnTo>
                  <a:pt x="3360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074344" y="-617223"/>
            <a:ext cx="3360420" cy="4114800"/>
          </a:xfrm>
          <a:custGeom>
            <a:avLst/>
            <a:gdLst/>
            <a:ahLst/>
            <a:cxnLst/>
            <a:rect l="l" t="t" r="r" b="b"/>
            <a:pathLst>
              <a:path w="3360420" h="4114800">
                <a:moveTo>
                  <a:pt x="3360420" y="0"/>
                </a:moveTo>
                <a:lnTo>
                  <a:pt x="0" y="0"/>
                </a:lnTo>
                <a:lnTo>
                  <a:pt x="0" y="4114800"/>
                </a:lnTo>
                <a:lnTo>
                  <a:pt x="3360420" y="4114800"/>
                </a:lnTo>
                <a:lnTo>
                  <a:pt x="33604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521973" y="8736965"/>
            <a:ext cx="7315200" cy="2194560"/>
          </a:xfrm>
          <a:custGeom>
            <a:avLst/>
            <a:gdLst/>
            <a:ahLst/>
            <a:cxnLst/>
            <a:rect l="l" t="t" r="r" b="b"/>
            <a:pathLst>
              <a:path w="7315200" h="2194560">
                <a:moveTo>
                  <a:pt x="0" y="0"/>
                </a:moveTo>
                <a:lnTo>
                  <a:pt x="7315200" y="0"/>
                </a:lnTo>
                <a:lnTo>
                  <a:pt x="7315200" y="2194560"/>
                </a:lnTo>
                <a:lnTo>
                  <a:pt x="0" y="2194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378089">
            <a:off x="-2518262" y="7923530"/>
            <a:ext cx="5850993" cy="3821430"/>
          </a:xfrm>
          <a:custGeom>
            <a:avLst/>
            <a:gdLst/>
            <a:ahLst/>
            <a:cxnLst/>
            <a:rect l="l" t="t" r="r" b="b"/>
            <a:pathLst>
              <a:path w="5850993" h="3821430">
                <a:moveTo>
                  <a:pt x="0" y="0"/>
                </a:moveTo>
                <a:lnTo>
                  <a:pt x="5850993" y="0"/>
                </a:lnTo>
                <a:lnTo>
                  <a:pt x="5850993" y="3821430"/>
                </a:lnTo>
                <a:lnTo>
                  <a:pt x="0" y="3821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18809" y="2070817"/>
            <a:ext cx="15622131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จากการสกัดสารแคปไซซินจากพริกกะเหรี่ยงด้วยวิธี</a:t>
            </a:r>
            <a:r>
              <a: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Essential Oil Determination </a:t>
            </a:r>
            <a:r>
              <a:rPr lang="en-US" sz="4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วิธีการแช่และวิธีการกวน</a:t>
            </a:r>
            <a:r>
              <a: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ในชนิดตัวทำละลายที่แตกต่างกัน</a:t>
            </a:r>
            <a:r>
              <a: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สามารถสกัดสารที่เป็นของเหลวออกมา</a:t>
            </a:r>
            <a:r>
              <a: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ได้จริง</a:t>
            </a:r>
            <a:r>
              <a: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โดยลักษณะของสารละลายจะแตกต่างกันออกไปตามลักษณะการสกัด</a:t>
            </a:r>
            <a:r>
              <a: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8809" y="4435624"/>
            <a:ext cx="16918370" cy="1897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จากกระบวนการ</a:t>
            </a:r>
            <a:r>
              <a: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การตรวจสอบด้วยเครื่อง</a:t>
            </a:r>
            <a:r>
              <a: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UV-Vis spectrophotometer </a:t>
            </a:r>
            <a:r>
              <a:rPr lang="en-US" sz="4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Calibration curve </a:t>
            </a:r>
            <a:r>
              <a:rPr lang="en-US" sz="4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สามารถสรุปได้ว่า</a:t>
            </a:r>
            <a:r>
              <a: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การสกัดสารแคปไซซินด้วยวิธีการ</a:t>
            </a:r>
            <a:r>
              <a: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Essential Oil Determination ในตัวทำ</a:t>
            </a:r>
            <a:r>
              <a:rPr lang="en-US" sz="4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ละลายบิวทิล</a:t>
            </a:r>
            <a:r>
              <a: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ไกลคอลอีเทอร์มีปริมาณความเข้มข้นของแคปไซซินมากที่สุดซึ่งเป็นไปตามหลักการของ Like Dissolve like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4912" y="6946977"/>
            <a:ext cx="15729923" cy="126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>
              <a:lnSpc>
                <a:spcPts val="4899"/>
              </a:lnSpc>
              <a:buFont typeface="Arial"/>
              <a:buChar char="•"/>
            </a:pPr>
            <a:r>
              <a:rPr lang="en-US" sz="4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ในการสังเคราะห์แผ่นฟิล์ม</a:t>
            </a:r>
            <a:r>
              <a:rPr lang="en-US" sz="4400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เซลลูโลสจาก</a:t>
            </a:r>
            <a:r>
              <a:rPr lang="en-US" sz="4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ผักตบชวา</a:t>
            </a:r>
            <a:r>
              <a: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เพื่อเตรียมนำไปประยุกต์กับสารแคปไซซินที่สกัดได้</a:t>
            </a:r>
            <a:r>
              <a: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ผลการทดลองคือ</a:t>
            </a:r>
            <a:r>
              <a: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ได้แผ่นฟิล์มที่มีลักษณะบางสามารถลอกออกมาได้เเละสามารถใช้งานได้</a:t>
            </a:r>
            <a:endParaRPr lang="en-US" sz="4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1620" y="771525"/>
            <a:ext cx="17079305" cy="9151673"/>
            <a:chOff x="0" y="0"/>
            <a:chExt cx="4498253" cy="24103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8253" cy="2410317"/>
            </a:xfrm>
            <a:custGeom>
              <a:avLst/>
              <a:gdLst/>
              <a:ahLst/>
              <a:cxnLst/>
              <a:rect l="l" t="t" r="r" b="b"/>
              <a:pathLst>
                <a:path w="4498253" h="2410317">
                  <a:moveTo>
                    <a:pt x="0" y="0"/>
                  </a:moveTo>
                  <a:lnTo>
                    <a:pt x="4498253" y="0"/>
                  </a:lnTo>
                  <a:lnTo>
                    <a:pt x="4498253" y="2410317"/>
                  </a:lnTo>
                  <a:lnTo>
                    <a:pt x="0" y="2410317"/>
                  </a:lnTo>
                  <a:lnTo>
                    <a:pt x="0" y="0"/>
                  </a:lnTo>
                </a:path>
              </a:pathLst>
            </a:custGeom>
            <a:solidFill>
              <a:srgbClr val="AB0A0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21706" y="0"/>
            <a:ext cx="5243865" cy="1543050"/>
            <a:chOff x="0" y="0"/>
            <a:chExt cx="1381100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1100" cy="406400"/>
            </a:xfrm>
            <a:custGeom>
              <a:avLst/>
              <a:gdLst/>
              <a:ahLst/>
              <a:cxnLst/>
              <a:rect l="l" t="t" r="r" b="b"/>
              <a:pathLst>
                <a:path w="1381100" h="406400">
                  <a:moveTo>
                    <a:pt x="1381100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381100" y="406400"/>
                  </a:lnTo>
                  <a:lnTo>
                    <a:pt x="1279500" y="203200"/>
                  </a:lnTo>
                  <a:lnTo>
                    <a:pt x="1381100" y="0"/>
                  </a:lnTo>
                </a:path>
              </a:pathLst>
            </a:custGeom>
            <a:solidFill>
              <a:srgbClr val="C4A5A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8900" y="-28575"/>
              <a:ext cx="6350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7409204" y="2057400"/>
            <a:ext cx="3522120" cy="4697219"/>
          </a:xfrm>
          <a:custGeom>
            <a:avLst/>
            <a:gdLst/>
            <a:ahLst/>
            <a:cxnLst/>
            <a:rect l="l" t="t" r="r" b="b"/>
            <a:pathLst>
              <a:path w="3522120" h="4697219">
                <a:moveTo>
                  <a:pt x="0" y="0"/>
                </a:moveTo>
                <a:lnTo>
                  <a:pt x="3522120" y="0"/>
                </a:lnTo>
                <a:lnTo>
                  <a:pt x="3522120" y="4697219"/>
                </a:lnTo>
                <a:lnTo>
                  <a:pt x="0" y="46972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090266" y="2099801"/>
            <a:ext cx="3522120" cy="4697219"/>
          </a:xfrm>
          <a:custGeom>
            <a:avLst/>
            <a:gdLst/>
            <a:ahLst/>
            <a:cxnLst/>
            <a:rect l="l" t="t" r="r" b="b"/>
            <a:pathLst>
              <a:path w="3522120" h="4697219">
                <a:moveTo>
                  <a:pt x="0" y="0"/>
                </a:moveTo>
                <a:lnTo>
                  <a:pt x="3522120" y="0"/>
                </a:lnTo>
                <a:lnTo>
                  <a:pt x="3522120" y="4697219"/>
                </a:lnTo>
                <a:lnTo>
                  <a:pt x="0" y="4697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879709" y="2033155"/>
            <a:ext cx="3557441" cy="4694397"/>
          </a:xfrm>
          <a:custGeom>
            <a:avLst/>
            <a:gdLst/>
            <a:ahLst/>
            <a:cxnLst/>
            <a:rect l="l" t="t" r="r" b="b"/>
            <a:pathLst>
              <a:path w="3557441" h="4694397">
                <a:moveTo>
                  <a:pt x="0" y="0"/>
                </a:moveTo>
                <a:lnTo>
                  <a:pt x="3557441" y="0"/>
                </a:lnTo>
                <a:lnTo>
                  <a:pt x="3557441" y="4694397"/>
                </a:lnTo>
                <a:lnTo>
                  <a:pt x="0" y="46943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144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112948" y="-97472"/>
            <a:ext cx="9861381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6D160E"/>
                </a:solidFill>
                <a:cs typeface="Trirong Heavy"/>
              </a:rPr>
              <a:t>สมาชิก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75535" y="8186184"/>
            <a:ext cx="10262447" cy="1379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9600" b="1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โรงเรียนอุทัยวิทยาคม</a:t>
            </a:r>
            <a:endParaRPr lang="en-US" sz="9600" b="1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83887" y="6960634"/>
            <a:ext cx="4734878" cy="8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20"/>
              </a:lnSpc>
              <a:spcBef>
                <a:spcPct val="0"/>
              </a:spcBef>
            </a:pPr>
            <a:r>
              <a:rPr lang="en-US" sz="6600" b="1" u="none" strike="noStrike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นายคณพศ</a:t>
            </a:r>
            <a:r>
              <a:rPr lang="en-US" sz="6600" b="1" u="none" strike="noStrike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ขุนพิลึก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91666" y="6960634"/>
            <a:ext cx="5157196" cy="8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นายจิรภัทร</a:t>
            </a:r>
            <a:r>
              <a:rPr lang="en-US" sz="66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วราหะ</a:t>
            </a:r>
            <a:endParaRPr lang="en-US" sz="6600" b="1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049592" y="6960634"/>
            <a:ext cx="5217676" cy="8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นางสาวโชติกา</a:t>
            </a:r>
            <a:r>
              <a:rPr lang="en-US" sz="66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วีระกุล</a:t>
            </a:r>
            <a:endParaRPr lang="en-US" sz="6600" b="1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8223" y="753535"/>
            <a:ext cx="5133765" cy="10287000"/>
          </a:xfrm>
          <a:custGeom>
            <a:avLst/>
            <a:gdLst/>
            <a:ahLst/>
            <a:cxnLst/>
            <a:rect l="l" t="t" r="r" b="b"/>
            <a:pathLst>
              <a:path w="5133765" h="10287000">
                <a:moveTo>
                  <a:pt x="0" y="0"/>
                </a:moveTo>
                <a:lnTo>
                  <a:pt x="5133765" y="0"/>
                </a:lnTo>
                <a:lnTo>
                  <a:pt x="513376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67" r="-67375" b="-3667"/>
            </a:stretch>
          </a:blipFill>
        </p:spPr>
      </p:sp>
      <p:sp>
        <p:nvSpPr>
          <p:cNvPr id="3" name="Freeform 3"/>
          <p:cNvSpPr/>
          <p:nvPr/>
        </p:nvSpPr>
        <p:spPr>
          <a:xfrm rot="30000" flipH="1" flipV="1">
            <a:off x="7380921" y="4180592"/>
            <a:ext cx="6625068" cy="5075656"/>
          </a:xfrm>
          <a:custGeom>
            <a:avLst/>
            <a:gdLst/>
            <a:ahLst/>
            <a:cxnLst/>
            <a:rect l="l" t="t" r="r" b="b"/>
            <a:pathLst>
              <a:path w="6625068" h="5075656">
                <a:moveTo>
                  <a:pt x="6625068" y="5018222"/>
                </a:moveTo>
                <a:lnTo>
                  <a:pt x="43793" y="5075656"/>
                </a:lnTo>
                <a:lnTo>
                  <a:pt x="0" y="57434"/>
                </a:lnTo>
                <a:lnTo>
                  <a:pt x="6581275" y="0"/>
                </a:lnTo>
                <a:lnTo>
                  <a:pt x="6625068" y="501822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29478" t="-32983" r="-29195" b="-2493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98910" y="0"/>
            <a:ext cx="15189090" cy="10287000"/>
            <a:chOff x="0" y="0"/>
            <a:chExt cx="4000419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00419" cy="2709333"/>
            </a:xfrm>
            <a:custGeom>
              <a:avLst/>
              <a:gdLst/>
              <a:ahLst/>
              <a:cxnLst/>
              <a:rect l="l" t="t" r="r" b="b"/>
              <a:pathLst>
                <a:path w="4000419" h="2709333">
                  <a:moveTo>
                    <a:pt x="0" y="0"/>
                  </a:moveTo>
                  <a:lnTo>
                    <a:pt x="4000419" y="0"/>
                  </a:lnTo>
                  <a:lnTo>
                    <a:pt x="4000419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140693" y="7399427"/>
            <a:ext cx="6703944" cy="4274275"/>
          </a:xfrm>
          <a:custGeom>
            <a:avLst/>
            <a:gdLst/>
            <a:ahLst/>
            <a:cxnLst/>
            <a:rect l="l" t="t" r="r" b="b"/>
            <a:pathLst>
              <a:path w="9513988" h="8229600">
                <a:moveTo>
                  <a:pt x="0" y="0"/>
                </a:moveTo>
                <a:lnTo>
                  <a:pt x="9513989" y="0"/>
                </a:lnTo>
                <a:lnTo>
                  <a:pt x="9513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133326" y="7399427"/>
            <a:ext cx="8459275" cy="3511592"/>
          </a:xfrm>
          <a:custGeom>
            <a:avLst/>
            <a:gdLst/>
            <a:ahLst/>
            <a:cxnLst/>
            <a:rect l="l" t="t" r="r" b="b"/>
            <a:pathLst>
              <a:path w="15574331" h="6404944">
                <a:moveTo>
                  <a:pt x="0" y="0"/>
                </a:moveTo>
                <a:lnTo>
                  <a:pt x="15574331" y="0"/>
                </a:lnTo>
                <a:lnTo>
                  <a:pt x="15574331" y="6404944"/>
                </a:lnTo>
                <a:lnTo>
                  <a:pt x="0" y="64049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76170" y="4635591"/>
            <a:ext cx="3586290" cy="5651409"/>
          </a:xfrm>
          <a:custGeom>
            <a:avLst/>
            <a:gdLst/>
            <a:ahLst/>
            <a:cxnLst/>
            <a:rect l="l" t="t" r="r" b="b"/>
            <a:pathLst>
              <a:path w="3586290" h="5651409">
                <a:moveTo>
                  <a:pt x="0" y="0"/>
                </a:moveTo>
                <a:lnTo>
                  <a:pt x="3586290" y="0"/>
                </a:lnTo>
                <a:lnTo>
                  <a:pt x="3586290" y="5651409"/>
                </a:lnTo>
                <a:lnTo>
                  <a:pt x="0" y="5651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310120" y="463183"/>
            <a:ext cx="15416344" cy="10477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3"/>
              </a:lnSpc>
            </a:pPr>
            <a:r>
              <a:rPr lang="en-US" sz="60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การเปรียบเทียบความเข้มข้นของสารแคปไซ</a:t>
            </a:r>
            <a:r>
              <a:rPr lang="en-US" sz="6000" b="1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ซินที่</a:t>
            </a:r>
            <a:r>
              <a:rPr lang="en-US" sz="60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สกัดได้</a:t>
            </a:r>
            <a:r>
              <a:rPr lang="en-US" sz="6000" b="1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</a:t>
            </a:r>
            <a:endParaRPr lang="th-TH" sz="6000" b="1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ts val="7693"/>
              </a:lnSpc>
            </a:pPr>
            <a:r>
              <a:rPr lang="en-US" sz="6000" b="1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พริก</a:t>
            </a:r>
            <a:r>
              <a:rPr lang="en-US" sz="60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กะเหรี่ยง</a:t>
            </a:r>
            <a:r>
              <a:rPr lang="en-US" sz="6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ในชนิดตัวทำละลาย</a:t>
            </a:r>
            <a:r>
              <a:rPr lang="en-US" sz="6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และวิธีการสกัดที่แตกต่างกัน</a:t>
            </a:r>
            <a:r>
              <a:rPr lang="en-US" sz="6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6000" b="1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ts val="7693"/>
              </a:lnSpc>
            </a:pPr>
            <a:r>
              <a:rPr lang="en-US" sz="6000" b="1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</a:t>
            </a:r>
            <a:r>
              <a:rPr lang="en-US" sz="60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นำไป</a:t>
            </a:r>
            <a:r>
              <a:rPr lang="en-US" sz="6000" b="1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เป็นสาร</a:t>
            </a:r>
            <a:r>
              <a:rPr lang="en-US" sz="60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บรรเทาอาการปวดในแผ่นฟิล์ม</a:t>
            </a:r>
            <a:r>
              <a:rPr lang="en-US" sz="6000" b="1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เซลลูโลสที่</a:t>
            </a:r>
            <a:endParaRPr lang="th-TH" sz="6000" b="1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ts val="7693"/>
              </a:lnSpc>
            </a:pPr>
            <a:r>
              <a:rPr lang="en-US" sz="6000" b="1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สังเคราะห์</a:t>
            </a:r>
            <a:r>
              <a:rPr lang="en-US" sz="60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</a:t>
            </a:r>
            <a:r>
              <a:rPr lang="en-US" sz="6000" b="1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ผักตบชวา</a:t>
            </a:r>
            <a:endParaRPr lang="th-TH" sz="60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 comparison of the concentration of capsaicin extracted from Karen chili in different solvent types and extraction methods to use it as a pain-reliever in cellulose film synthesized from water hyacinth.</a:t>
            </a:r>
          </a:p>
          <a:p>
            <a:r>
              <a:rPr lang="en-US" sz="6000" dirty="0"/>
              <a:t/>
            </a:r>
            <a:br>
              <a:rPr lang="en-US" sz="6000" dirty="0"/>
            </a:br>
            <a:endParaRPr lang="en-US" sz="60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ts val="7693"/>
              </a:lnSpc>
            </a:pPr>
            <a:endParaRPr lang="en-US" sz="5495" dirty="0">
              <a:solidFill>
                <a:srgbClr val="000000"/>
              </a:solidFill>
              <a:cs typeface="Trirong Heavy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4847" y="173710"/>
            <a:ext cx="2884257" cy="2884257"/>
          </a:xfrm>
          <a:custGeom>
            <a:avLst/>
            <a:gdLst/>
            <a:ahLst/>
            <a:cxnLst/>
            <a:rect l="l" t="t" r="r" b="b"/>
            <a:pathLst>
              <a:path w="2884257" h="2884257">
                <a:moveTo>
                  <a:pt x="0" y="0"/>
                </a:moveTo>
                <a:lnTo>
                  <a:pt x="2884257" y="0"/>
                </a:lnTo>
                <a:lnTo>
                  <a:pt x="2884257" y="2884257"/>
                </a:lnTo>
                <a:lnTo>
                  <a:pt x="0" y="28842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1533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56526" y="237484"/>
            <a:ext cx="12574948" cy="9201639"/>
          </a:xfrm>
          <a:custGeom>
            <a:avLst/>
            <a:gdLst/>
            <a:ahLst/>
            <a:cxnLst/>
            <a:rect l="l" t="t" r="r" b="b"/>
            <a:pathLst>
              <a:path w="12574948" h="9201639">
                <a:moveTo>
                  <a:pt x="0" y="0"/>
                </a:moveTo>
                <a:lnTo>
                  <a:pt x="12574948" y="0"/>
                </a:lnTo>
                <a:lnTo>
                  <a:pt x="12574948" y="9201639"/>
                </a:lnTo>
                <a:lnTo>
                  <a:pt x="0" y="9201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06671" y="9564110"/>
            <a:ext cx="13013978" cy="540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59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ตารางแสดงการสังเกตลักษณะสารที่ได้จากการสกัดด้วยวิธีการเเช่ในตัวทำละลายที่แตกต่างกัน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85866" y="334748"/>
            <a:ext cx="12316269" cy="8923552"/>
          </a:xfrm>
          <a:custGeom>
            <a:avLst/>
            <a:gdLst/>
            <a:ahLst/>
            <a:cxnLst/>
            <a:rect l="l" t="t" r="r" b="b"/>
            <a:pathLst>
              <a:path w="12316269" h="8923552">
                <a:moveTo>
                  <a:pt x="0" y="0"/>
                </a:moveTo>
                <a:lnTo>
                  <a:pt x="12316268" y="0"/>
                </a:lnTo>
                <a:lnTo>
                  <a:pt x="12316268" y="8923552"/>
                </a:lnTo>
                <a:lnTo>
                  <a:pt x="0" y="89235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13842" y="9536247"/>
            <a:ext cx="15860316" cy="540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ตารางแสดงค่ากราฟค่าดูดกลืนรังสี</a:t>
            </a:r>
            <a:r>
              <a:rPr lang="en-US" sz="3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UV ของสารละลายแคปไซซินที่สกัดด้วยวิธีการเเช่ในตัวทำละลายที่แตกต่างกัน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42575" y="208987"/>
            <a:ext cx="12602850" cy="9323908"/>
            <a:chOff x="0" y="0"/>
            <a:chExt cx="16803800" cy="124318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03800" cy="4954381"/>
            </a:xfrm>
            <a:custGeom>
              <a:avLst/>
              <a:gdLst/>
              <a:ahLst/>
              <a:cxnLst/>
              <a:rect l="l" t="t" r="r" b="b"/>
              <a:pathLst>
                <a:path w="16803800" h="4954381">
                  <a:moveTo>
                    <a:pt x="0" y="0"/>
                  </a:moveTo>
                  <a:lnTo>
                    <a:pt x="16803800" y="0"/>
                  </a:lnTo>
                  <a:lnTo>
                    <a:pt x="16803800" y="4954381"/>
                  </a:lnTo>
                  <a:lnTo>
                    <a:pt x="0" y="4954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278" y="4713847"/>
              <a:ext cx="16623450" cy="7718031"/>
            </a:xfrm>
            <a:custGeom>
              <a:avLst/>
              <a:gdLst/>
              <a:ahLst/>
              <a:cxnLst/>
              <a:rect l="l" t="t" r="r" b="b"/>
              <a:pathLst>
                <a:path w="16623450" h="7718031">
                  <a:moveTo>
                    <a:pt x="0" y="0"/>
                  </a:moveTo>
                  <a:lnTo>
                    <a:pt x="16623450" y="0"/>
                  </a:lnTo>
                  <a:lnTo>
                    <a:pt x="16623450" y="7718031"/>
                  </a:lnTo>
                  <a:lnTo>
                    <a:pt x="0" y="7718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587526" y="9629569"/>
            <a:ext cx="13112948" cy="540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 algn="ctr">
              <a:lnSpc>
                <a:spcPts val="4059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ตารางเเสดงค่าความเข้มข้นของสารแคปไซซินที่สกัดด้วยวิธีการแช่ในตัวทำละลายที่แตกต่างกัน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36562" y="158621"/>
            <a:ext cx="12214876" cy="9308889"/>
            <a:chOff x="0" y="0"/>
            <a:chExt cx="16286501" cy="12411851"/>
          </a:xfrm>
        </p:grpSpPr>
        <p:sp>
          <p:nvSpPr>
            <p:cNvPr id="3" name="Freeform 3"/>
            <p:cNvSpPr/>
            <p:nvPr/>
          </p:nvSpPr>
          <p:spPr>
            <a:xfrm>
              <a:off x="19043" y="0"/>
              <a:ext cx="16247341" cy="5120505"/>
            </a:xfrm>
            <a:custGeom>
              <a:avLst/>
              <a:gdLst/>
              <a:ahLst/>
              <a:cxnLst/>
              <a:rect l="l" t="t" r="r" b="b"/>
              <a:pathLst>
                <a:path w="16247341" h="5120505">
                  <a:moveTo>
                    <a:pt x="0" y="0"/>
                  </a:moveTo>
                  <a:lnTo>
                    <a:pt x="16247341" y="0"/>
                  </a:lnTo>
                  <a:lnTo>
                    <a:pt x="16247341" y="5120505"/>
                  </a:lnTo>
                  <a:lnTo>
                    <a:pt x="0" y="5120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5046205"/>
              <a:ext cx="16286501" cy="7365646"/>
            </a:xfrm>
            <a:custGeom>
              <a:avLst/>
              <a:gdLst/>
              <a:ahLst/>
              <a:cxnLst/>
              <a:rect l="l" t="t" r="r" b="b"/>
              <a:pathLst>
                <a:path w="16286501" h="7365646">
                  <a:moveTo>
                    <a:pt x="0" y="0"/>
                  </a:moveTo>
                  <a:lnTo>
                    <a:pt x="16286501" y="0"/>
                  </a:lnTo>
                  <a:lnTo>
                    <a:pt x="16286501" y="7365646"/>
                  </a:lnTo>
                  <a:lnTo>
                    <a:pt x="0" y="7365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538933" y="9563514"/>
            <a:ext cx="13210133" cy="540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ตารางแสดงการสังเกตลักษณะสารที่ได้จากการสกัดด้วยวิธีการกวนในตัวทำละลายที่แตกต่างกัน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66740" y="375510"/>
            <a:ext cx="12754519" cy="9155340"/>
            <a:chOff x="0" y="0"/>
            <a:chExt cx="17006025" cy="122071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914175" cy="8516728"/>
            </a:xfrm>
            <a:custGeom>
              <a:avLst/>
              <a:gdLst/>
              <a:ahLst/>
              <a:cxnLst/>
              <a:rect l="l" t="t" r="r" b="b"/>
              <a:pathLst>
                <a:path w="16914175" h="8516728">
                  <a:moveTo>
                    <a:pt x="0" y="0"/>
                  </a:moveTo>
                  <a:lnTo>
                    <a:pt x="16914175" y="0"/>
                  </a:lnTo>
                  <a:lnTo>
                    <a:pt x="16914175" y="8516728"/>
                  </a:lnTo>
                  <a:lnTo>
                    <a:pt x="0" y="8516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1694" y="8367082"/>
              <a:ext cx="16934332" cy="3840039"/>
            </a:xfrm>
            <a:custGeom>
              <a:avLst/>
              <a:gdLst/>
              <a:ahLst/>
              <a:cxnLst/>
              <a:rect l="l" t="t" r="r" b="b"/>
              <a:pathLst>
                <a:path w="16934332" h="3840039">
                  <a:moveTo>
                    <a:pt x="0" y="0"/>
                  </a:moveTo>
                  <a:lnTo>
                    <a:pt x="16934331" y="0"/>
                  </a:lnTo>
                  <a:lnTo>
                    <a:pt x="16934331" y="3840038"/>
                  </a:lnTo>
                  <a:lnTo>
                    <a:pt x="0" y="3840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300832" y="9632599"/>
            <a:ext cx="16056620" cy="540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 algn="ctr">
              <a:lnSpc>
                <a:spcPts val="4059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ตารางแสดงค่ากราฟค่าดูดกลืนรังสี</a:t>
            </a:r>
            <a:r>
              <a:rPr lang="en-US" sz="3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UV ของสารละลายแคปไซซินที่สกัดด้วยวิธีการกวนในตัวทำละลายที่แตกต่างกัน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02981" y="104180"/>
            <a:ext cx="12482037" cy="9404510"/>
          </a:xfrm>
          <a:custGeom>
            <a:avLst/>
            <a:gdLst/>
            <a:ahLst/>
            <a:cxnLst/>
            <a:rect l="l" t="t" r="r" b="b"/>
            <a:pathLst>
              <a:path w="12482037" h="9404510">
                <a:moveTo>
                  <a:pt x="0" y="0"/>
                </a:moveTo>
                <a:lnTo>
                  <a:pt x="12482038" y="0"/>
                </a:lnTo>
                <a:lnTo>
                  <a:pt x="12482038" y="9404510"/>
                </a:lnTo>
                <a:lnTo>
                  <a:pt x="0" y="94045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85355" y="9628973"/>
            <a:ext cx="13317289" cy="540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ตารางเเสดงค่าความเข้มข้นของสารแคปไซซินที่สกัดด้วยวิธีการกวนในตัวทำละลายที่แตกต่างกัน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804" y="826502"/>
            <a:ext cx="17284392" cy="9798372"/>
            <a:chOff x="0" y="0"/>
            <a:chExt cx="4552268" cy="25806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2268" cy="2580641"/>
            </a:xfrm>
            <a:custGeom>
              <a:avLst/>
              <a:gdLst/>
              <a:ahLst/>
              <a:cxnLst/>
              <a:rect l="l" t="t" r="r" b="b"/>
              <a:pathLst>
                <a:path w="4552268" h="2580641">
                  <a:moveTo>
                    <a:pt x="0" y="0"/>
                  </a:moveTo>
                  <a:lnTo>
                    <a:pt x="4552268" y="0"/>
                  </a:lnTo>
                  <a:lnTo>
                    <a:pt x="4552268" y="2580641"/>
                  </a:lnTo>
                  <a:lnTo>
                    <a:pt x="0" y="2580641"/>
                  </a:lnTo>
                  <a:lnTo>
                    <a:pt x="0" y="0"/>
                  </a:lnTo>
                </a:path>
              </a:pathLst>
            </a:custGeom>
            <a:solidFill>
              <a:srgbClr val="FFFF9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44209" y="175630"/>
            <a:ext cx="9659756" cy="1301744"/>
            <a:chOff x="0" y="0"/>
            <a:chExt cx="2544133" cy="3428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44133" cy="342846"/>
            </a:xfrm>
            <a:custGeom>
              <a:avLst/>
              <a:gdLst/>
              <a:ahLst/>
              <a:cxnLst/>
              <a:rect l="l" t="t" r="r" b="b"/>
              <a:pathLst>
                <a:path w="2544133" h="342846">
                  <a:moveTo>
                    <a:pt x="2340933" y="0"/>
                  </a:moveTo>
                  <a:lnTo>
                    <a:pt x="203200" y="0"/>
                  </a:lnTo>
                  <a:lnTo>
                    <a:pt x="0" y="171423"/>
                  </a:lnTo>
                  <a:lnTo>
                    <a:pt x="203200" y="342846"/>
                  </a:lnTo>
                  <a:lnTo>
                    <a:pt x="2340933" y="342846"/>
                  </a:lnTo>
                  <a:lnTo>
                    <a:pt x="2544133" y="171423"/>
                  </a:lnTo>
                  <a:lnTo>
                    <a:pt x="2340933" y="0"/>
                  </a:lnTo>
                </a:path>
              </a:pathLst>
            </a:custGeom>
            <a:solidFill>
              <a:srgbClr val="52110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52400" y="-28575"/>
              <a:ext cx="5080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4173401"/>
            <a:ext cx="3807435" cy="3896152"/>
            <a:chOff x="0" y="0"/>
            <a:chExt cx="794292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4292" cy="812800"/>
            </a:xfrm>
            <a:custGeom>
              <a:avLst/>
              <a:gdLst/>
              <a:ahLst/>
              <a:cxnLst/>
              <a:rect l="l" t="t" r="r" b="b"/>
              <a:pathLst>
                <a:path w="794292" h="812800">
                  <a:moveTo>
                    <a:pt x="397146" y="0"/>
                  </a:moveTo>
                  <a:cubicBezTo>
                    <a:pt x="177808" y="0"/>
                    <a:pt x="0" y="181951"/>
                    <a:pt x="0" y="406400"/>
                  </a:cubicBezTo>
                  <a:cubicBezTo>
                    <a:pt x="0" y="630849"/>
                    <a:pt x="177808" y="812800"/>
                    <a:pt x="397146" y="812800"/>
                  </a:cubicBezTo>
                  <a:cubicBezTo>
                    <a:pt x="616484" y="812800"/>
                    <a:pt x="794292" y="630849"/>
                    <a:pt x="794292" y="406400"/>
                  </a:cubicBezTo>
                  <a:cubicBezTo>
                    <a:pt x="794292" y="181951"/>
                    <a:pt x="616484" y="0"/>
                    <a:pt x="397146" y="0"/>
                  </a:cubicBezTo>
                </a:path>
              </a:pathLst>
            </a:custGeom>
            <a:solidFill>
              <a:srgbClr val="FCFAF5">
                <a:alpha val="5882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724964" y="4036137"/>
            <a:ext cx="4414907" cy="4414907"/>
          </a:xfrm>
          <a:custGeom>
            <a:avLst/>
            <a:gdLst/>
            <a:ahLst/>
            <a:cxnLst/>
            <a:rect l="l" t="t" r="r" b="b"/>
            <a:pathLst>
              <a:path w="4414907" h="4414907">
                <a:moveTo>
                  <a:pt x="0" y="0"/>
                </a:moveTo>
                <a:lnTo>
                  <a:pt x="4414907" y="0"/>
                </a:lnTo>
                <a:lnTo>
                  <a:pt x="4414907" y="4414906"/>
                </a:lnTo>
                <a:lnTo>
                  <a:pt x="0" y="44149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556628" y="1632276"/>
            <a:ext cx="1760175" cy="2345545"/>
          </a:xfrm>
          <a:custGeom>
            <a:avLst/>
            <a:gdLst/>
            <a:ahLst/>
            <a:cxnLst/>
            <a:rect l="l" t="t" r="r" b="b"/>
            <a:pathLst>
              <a:path w="1760175" h="2345545">
                <a:moveTo>
                  <a:pt x="0" y="0"/>
                </a:moveTo>
                <a:lnTo>
                  <a:pt x="1760176" y="0"/>
                </a:lnTo>
                <a:lnTo>
                  <a:pt x="1760176" y="2345545"/>
                </a:lnTo>
                <a:lnTo>
                  <a:pt x="0" y="23455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637396" y="4558893"/>
            <a:ext cx="1734217" cy="2315269"/>
          </a:xfrm>
          <a:custGeom>
            <a:avLst/>
            <a:gdLst/>
            <a:ahLst/>
            <a:cxnLst/>
            <a:rect l="l" t="t" r="r" b="b"/>
            <a:pathLst>
              <a:path w="1734217" h="2315269">
                <a:moveTo>
                  <a:pt x="0" y="0"/>
                </a:moveTo>
                <a:lnTo>
                  <a:pt x="1734217" y="0"/>
                </a:lnTo>
                <a:lnTo>
                  <a:pt x="1734217" y="2315269"/>
                </a:lnTo>
                <a:lnTo>
                  <a:pt x="0" y="23152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465299" y="7541545"/>
            <a:ext cx="1942834" cy="2043355"/>
          </a:xfrm>
          <a:custGeom>
            <a:avLst/>
            <a:gdLst/>
            <a:ahLst/>
            <a:cxnLst/>
            <a:rect l="l" t="t" r="r" b="b"/>
            <a:pathLst>
              <a:path w="1942834" h="2043355">
                <a:moveTo>
                  <a:pt x="0" y="0"/>
                </a:moveTo>
                <a:lnTo>
                  <a:pt x="1942834" y="0"/>
                </a:lnTo>
                <a:lnTo>
                  <a:pt x="1942834" y="2043355"/>
                </a:lnTo>
                <a:lnTo>
                  <a:pt x="0" y="20433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842" r="-75" b="-4414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124404" y="0"/>
            <a:ext cx="7315200" cy="2429256"/>
          </a:xfrm>
          <a:custGeom>
            <a:avLst/>
            <a:gdLst/>
            <a:ahLst/>
            <a:cxnLst/>
            <a:rect l="l" t="t" r="r" b="b"/>
            <a:pathLst>
              <a:path w="7315200" h="2429256">
                <a:moveTo>
                  <a:pt x="0" y="0"/>
                </a:moveTo>
                <a:lnTo>
                  <a:pt x="7315200" y="0"/>
                </a:lnTo>
                <a:lnTo>
                  <a:pt x="7315200" y="2429256"/>
                </a:lnTo>
                <a:lnTo>
                  <a:pt x="0" y="2429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006723" y="387890"/>
            <a:ext cx="7873340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9600" b="1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ที่มาและความสำคัญ</a:t>
            </a:r>
            <a:endParaRPr lang="en-US" sz="9600" b="1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11761628" y="-185928"/>
            <a:ext cx="7315200" cy="2429256"/>
          </a:xfrm>
          <a:custGeom>
            <a:avLst/>
            <a:gdLst/>
            <a:ahLst/>
            <a:cxnLst/>
            <a:rect l="l" t="t" r="r" b="b"/>
            <a:pathLst>
              <a:path w="7315200" h="2429256">
                <a:moveTo>
                  <a:pt x="7315200" y="0"/>
                </a:moveTo>
                <a:lnTo>
                  <a:pt x="0" y="0"/>
                </a:lnTo>
                <a:lnTo>
                  <a:pt x="0" y="2429256"/>
                </a:lnTo>
                <a:lnTo>
                  <a:pt x="7315200" y="242925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9150195" y="3772906"/>
            <a:ext cx="4125132" cy="4081939"/>
            <a:chOff x="0" y="0"/>
            <a:chExt cx="5448336" cy="5040513"/>
          </a:xfrm>
        </p:grpSpPr>
        <p:sp>
          <p:nvSpPr>
            <p:cNvPr id="19" name="AutoShape 19"/>
            <p:cNvSpPr/>
            <p:nvPr/>
          </p:nvSpPr>
          <p:spPr>
            <a:xfrm flipV="1">
              <a:off x="24799" y="45646"/>
              <a:ext cx="5405286" cy="2161150"/>
            </a:xfrm>
            <a:prstGeom prst="line">
              <a:avLst/>
            </a:prstGeom>
            <a:ln w="98318" cap="flat">
              <a:solidFill>
                <a:srgbClr val="AB0A0A"/>
              </a:solidFill>
              <a:prstDash val="solid"/>
              <a:headEnd type="none" w="sm" len="sm"/>
              <a:tailEnd type="triangle" w="lg" len="med"/>
            </a:ln>
          </p:spPr>
        </p:sp>
        <p:sp>
          <p:nvSpPr>
            <p:cNvPr id="20" name="AutoShape 20"/>
            <p:cNvSpPr/>
            <p:nvPr/>
          </p:nvSpPr>
          <p:spPr>
            <a:xfrm>
              <a:off x="2491" y="2206796"/>
              <a:ext cx="5443094" cy="276218"/>
            </a:xfrm>
            <a:prstGeom prst="line">
              <a:avLst/>
            </a:prstGeom>
            <a:ln w="98318" cap="flat">
              <a:solidFill>
                <a:srgbClr val="AB0A0A"/>
              </a:solidFill>
              <a:prstDash val="solid"/>
              <a:headEnd type="none" w="sm" len="sm"/>
              <a:tailEnd type="triangle" w="lg" len="med"/>
            </a:ln>
          </p:spPr>
        </p:sp>
        <p:sp>
          <p:nvSpPr>
            <p:cNvPr id="21" name="AutoShape 21"/>
            <p:cNvSpPr/>
            <p:nvPr/>
          </p:nvSpPr>
          <p:spPr>
            <a:xfrm>
              <a:off x="30400" y="2211795"/>
              <a:ext cx="5020472" cy="2785733"/>
            </a:xfrm>
            <a:prstGeom prst="line">
              <a:avLst/>
            </a:prstGeom>
            <a:ln w="98318" cap="flat">
              <a:solidFill>
                <a:srgbClr val="AB0A0A"/>
              </a:solidFill>
              <a:prstDash val="solid"/>
              <a:headEnd type="none" w="sm" len="sm"/>
              <a:tailEnd type="triangle" w="lg" len="med"/>
            </a:ln>
          </p:spPr>
        </p:sp>
      </p:grpSp>
      <p:sp>
        <p:nvSpPr>
          <p:cNvPr id="22" name="Freeform 22"/>
          <p:cNvSpPr/>
          <p:nvPr/>
        </p:nvSpPr>
        <p:spPr>
          <a:xfrm>
            <a:off x="13998497" y="696352"/>
            <a:ext cx="2605985" cy="3908977"/>
          </a:xfrm>
          <a:custGeom>
            <a:avLst/>
            <a:gdLst/>
            <a:ahLst/>
            <a:cxnLst/>
            <a:rect l="l" t="t" r="r" b="b"/>
            <a:pathLst>
              <a:path w="2605985" h="3908977">
                <a:moveTo>
                  <a:pt x="0" y="0"/>
                </a:moveTo>
                <a:lnTo>
                  <a:pt x="2605985" y="0"/>
                </a:lnTo>
                <a:lnTo>
                  <a:pt x="2605985" y="3908978"/>
                </a:lnTo>
                <a:lnTo>
                  <a:pt x="0" y="3908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630500" y="4580679"/>
            <a:ext cx="3577455" cy="2684641"/>
          </a:xfrm>
          <a:custGeom>
            <a:avLst/>
            <a:gdLst/>
            <a:ahLst/>
            <a:cxnLst/>
            <a:rect l="l" t="t" r="r" b="b"/>
            <a:pathLst>
              <a:path w="3577455" h="2684641">
                <a:moveTo>
                  <a:pt x="0" y="0"/>
                </a:moveTo>
                <a:lnTo>
                  <a:pt x="3577455" y="0"/>
                </a:lnTo>
                <a:lnTo>
                  <a:pt x="3577455" y="2684641"/>
                </a:lnTo>
                <a:lnTo>
                  <a:pt x="0" y="26846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910757" y="6275366"/>
            <a:ext cx="4781736" cy="3588374"/>
          </a:xfrm>
          <a:custGeom>
            <a:avLst/>
            <a:gdLst/>
            <a:ahLst/>
            <a:cxnLst/>
            <a:rect l="l" t="t" r="r" b="b"/>
            <a:pathLst>
              <a:path w="4781736" h="3588374">
                <a:moveTo>
                  <a:pt x="0" y="0"/>
                </a:moveTo>
                <a:lnTo>
                  <a:pt x="4781736" y="0"/>
                </a:lnTo>
                <a:lnTo>
                  <a:pt x="4781736" y="3588373"/>
                </a:lnTo>
                <a:lnTo>
                  <a:pt x="0" y="35883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01804" y="2078934"/>
            <a:ext cx="5343174" cy="2390222"/>
          </a:xfrm>
          <a:custGeom>
            <a:avLst/>
            <a:gdLst/>
            <a:ahLst/>
            <a:cxnLst/>
            <a:rect l="l" t="t" r="r" b="b"/>
            <a:pathLst>
              <a:path w="5343174" h="2390222">
                <a:moveTo>
                  <a:pt x="0" y="0"/>
                </a:moveTo>
                <a:lnTo>
                  <a:pt x="5343174" y="0"/>
                </a:lnTo>
                <a:lnTo>
                  <a:pt x="5343174" y="2390221"/>
                </a:lnTo>
                <a:lnTo>
                  <a:pt x="0" y="2390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22729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01804" y="2242678"/>
            <a:ext cx="5207342" cy="373156"/>
          </a:xfrm>
          <a:custGeom>
            <a:avLst/>
            <a:gdLst/>
            <a:ahLst/>
            <a:cxnLst/>
            <a:rect l="l" t="t" r="r" b="b"/>
            <a:pathLst>
              <a:path w="5207342" h="373156">
                <a:moveTo>
                  <a:pt x="0" y="0"/>
                </a:moveTo>
                <a:lnTo>
                  <a:pt x="5207342" y="0"/>
                </a:lnTo>
                <a:lnTo>
                  <a:pt x="5207342" y="373156"/>
                </a:lnTo>
                <a:lnTo>
                  <a:pt x="0" y="3731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66150"/>
            </a:stretch>
          </a:blipFill>
        </p:spPr>
      </p:sp>
      <p:sp>
        <p:nvSpPr>
          <p:cNvPr id="27" name="AutoShape 27"/>
          <p:cNvSpPr/>
          <p:nvPr/>
        </p:nvSpPr>
        <p:spPr>
          <a:xfrm>
            <a:off x="9129680" y="2766522"/>
            <a:ext cx="0" cy="5758174"/>
          </a:xfrm>
          <a:prstGeom prst="line">
            <a:avLst/>
          </a:prstGeom>
          <a:ln w="66675" cap="flat">
            <a:solidFill>
              <a:srgbClr val="AB0A0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 flipV="1">
            <a:off x="8385932" y="5553857"/>
            <a:ext cx="757760" cy="6981"/>
          </a:xfrm>
          <a:prstGeom prst="line">
            <a:avLst/>
          </a:prstGeom>
          <a:ln w="66675" cap="flat">
            <a:solidFill>
              <a:srgbClr val="AB0A0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 flipV="1">
            <a:off x="8371613" y="2766522"/>
            <a:ext cx="791405" cy="5190"/>
          </a:xfrm>
          <a:prstGeom prst="line">
            <a:avLst/>
          </a:prstGeom>
          <a:ln w="66675" cap="flat">
            <a:solidFill>
              <a:srgbClr val="AB0A0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 flipV="1">
            <a:off x="8371613" y="8484379"/>
            <a:ext cx="757760" cy="6981"/>
          </a:xfrm>
          <a:prstGeom prst="line">
            <a:avLst/>
          </a:prstGeom>
          <a:ln w="66675" cap="flat">
            <a:solidFill>
              <a:srgbClr val="AB0A0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TextBox 31"/>
          <p:cNvSpPr txBox="1"/>
          <p:nvPr/>
        </p:nvSpPr>
        <p:spPr>
          <a:xfrm>
            <a:off x="6190796" y="3930196"/>
            <a:ext cx="2836648" cy="438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dirty="0">
                <a:solidFill>
                  <a:srgbClr val="000000"/>
                </a:solidFill>
                <a:latin typeface="Trirong Bold"/>
              </a:rPr>
              <a:t> Ethanol95%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018392" y="6774883"/>
            <a:ext cx="2836648" cy="438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Trirong Bold"/>
              </a:rPr>
              <a:t> Acetone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739171" y="9623000"/>
            <a:ext cx="3739899" cy="438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Trirong Bold"/>
              </a:rPr>
              <a:t> Butylglycolether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561638" y="4691024"/>
            <a:ext cx="5130855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36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การสกัดด้วยชุดสกัดน้ำมันหอมระเหย</a:t>
            </a:r>
            <a:r>
              <a:rPr lang="en-US" sz="3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142083" y="6942110"/>
            <a:ext cx="4542574" cy="92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6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วิธีการเเช่</a:t>
            </a:r>
            <a:endParaRPr lang="en-US" sz="36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ts val="3499"/>
              </a:lnSpc>
            </a:pPr>
            <a:endParaRPr lang="en-US" sz="36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3149919" y="9584904"/>
            <a:ext cx="4542574" cy="870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6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วิธีการกวน</a:t>
            </a:r>
            <a:endParaRPr lang="en-US" sz="36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cs typeface="Canva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11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01804" y="520619"/>
            <a:ext cx="17284392" cy="9245762"/>
            <a:chOff x="0" y="0"/>
            <a:chExt cx="4552268" cy="24350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52268" cy="2435098"/>
            </a:xfrm>
            <a:custGeom>
              <a:avLst/>
              <a:gdLst/>
              <a:ahLst/>
              <a:cxnLst/>
              <a:rect l="l" t="t" r="r" b="b"/>
              <a:pathLst>
                <a:path w="4552268" h="2435098">
                  <a:moveTo>
                    <a:pt x="0" y="0"/>
                  </a:moveTo>
                  <a:lnTo>
                    <a:pt x="4552268" y="0"/>
                  </a:lnTo>
                  <a:lnTo>
                    <a:pt x="4552268" y="2435098"/>
                  </a:lnTo>
                  <a:lnTo>
                    <a:pt x="0" y="2435098"/>
                  </a:lnTo>
                  <a:lnTo>
                    <a:pt x="0" y="0"/>
                  </a:lnTo>
                </a:path>
              </a:pathLst>
            </a:custGeom>
            <a:solidFill>
              <a:srgbClr val="FFFF9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406381" y="4825365"/>
            <a:ext cx="3379815" cy="2002541"/>
          </a:xfrm>
          <a:custGeom>
            <a:avLst/>
            <a:gdLst/>
            <a:ahLst/>
            <a:cxnLst/>
            <a:rect l="l" t="t" r="r" b="b"/>
            <a:pathLst>
              <a:path w="3379815" h="2002541">
                <a:moveTo>
                  <a:pt x="0" y="0"/>
                </a:moveTo>
                <a:lnTo>
                  <a:pt x="3379815" y="0"/>
                </a:lnTo>
                <a:lnTo>
                  <a:pt x="3379815" y="2002541"/>
                </a:lnTo>
                <a:lnTo>
                  <a:pt x="0" y="20025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01804" y="840376"/>
            <a:ext cx="9804577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11500" b="1" dirty="0" err="1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จุดมุ่งหมายของโครงงาน</a:t>
            </a:r>
            <a:endParaRPr lang="en-US" sz="11500" b="1" dirty="0">
              <a:solidFill>
                <a:srgbClr val="AB0A0A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Freeform 8"/>
          <p:cNvSpPr/>
          <p:nvPr/>
        </p:nvSpPr>
        <p:spPr>
          <a:xfrm flipH="1" flipV="1">
            <a:off x="-304800" y="-1174159"/>
            <a:ext cx="5774572" cy="3825654"/>
          </a:xfrm>
          <a:custGeom>
            <a:avLst/>
            <a:gdLst/>
            <a:ahLst/>
            <a:cxnLst/>
            <a:rect l="l" t="t" r="r" b="b"/>
            <a:pathLst>
              <a:path w="5774572" h="3825654">
                <a:moveTo>
                  <a:pt x="5774571" y="3825654"/>
                </a:moveTo>
                <a:lnTo>
                  <a:pt x="0" y="3825654"/>
                </a:lnTo>
                <a:lnTo>
                  <a:pt x="0" y="0"/>
                </a:lnTo>
                <a:lnTo>
                  <a:pt x="5774571" y="0"/>
                </a:lnTo>
                <a:lnTo>
                  <a:pt x="5774571" y="382565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93079" y="2127775"/>
            <a:ext cx="12547711" cy="79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80"/>
              </a:lnSpc>
              <a:spcBef>
                <a:spcPct val="0"/>
              </a:spcBef>
            </a:pPr>
            <a:r>
              <a:rPr lang="en-US" sz="5800" u="none" strike="noStrike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en-US" sz="5800" u="none" strike="noStrike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เพื่อศึกษาวิธีการสกัดสารแคปไซซินที่ได้จากพริกกะเหรี่ยง</a:t>
            </a:r>
            <a:r>
              <a:rPr lang="en-US" sz="5800" u="none" strike="noStrike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93079" y="3169591"/>
            <a:ext cx="14083249" cy="226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5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เพื่อเปรียบเทียบความเข้มข้นของสารแคปไซซินที่ได้จากการสกัดด้วยวิธีการและตัวทำละลายที่แตกต่างกัน</a:t>
            </a:r>
          </a:p>
          <a:p>
            <a:pPr marL="0" lvl="0" indent="0">
              <a:lnSpc>
                <a:spcPts val="5880"/>
              </a:lnSpc>
              <a:spcBef>
                <a:spcPct val="0"/>
              </a:spcBef>
            </a:pPr>
            <a:endParaRPr lang="en-US" sz="4200" u="none" strike="noStrike" dirty="0">
              <a:solidFill>
                <a:srgbClr val="000000"/>
              </a:solidFill>
              <a:latin typeface="Trirong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93078" y="4870089"/>
            <a:ext cx="12547711" cy="79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5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en-US" sz="58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เพื่อนำสารแคปไซซินไปประยุกต์ใช้กับแผ่นฟิล์มเซลลูโลส</a:t>
            </a:r>
            <a:r>
              <a:rPr lang="en-US" sz="5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36212" y="6135408"/>
            <a:ext cx="9804577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11500" b="1" dirty="0" err="1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สมมติฐาน</a:t>
            </a:r>
            <a:r>
              <a:rPr lang="en-US" sz="11500" b="1" dirty="0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20775" y="7464148"/>
            <a:ext cx="16046448" cy="2303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80"/>
              </a:lnSpc>
              <a:spcBef>
                <a:spcPct val="0"/>
              </a:spcBef>
            </a:pPr>
            <a:r>
              <a:rPr lang="en-US" sz="5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ในการสกัดสารแคปไซซินจากพริกกะเหรี่ยงด้วยวิธีการสกัดและในชนิดตัวทำละลายที่แตกต่างกัน </a:t>
            </a:r>
            <a:r>
              <a:rPr lang="en-US" sz="58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จะได้ความเข้มข้นของสารแคปไซซินที่แตกต่างกัน</a:t>
            </a:r>
            <a:endParaRPr lang="en-US" sz="58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lvl="0" indent="0">
              <a:lnSpc>
                <a:spcPts val="5880"/>
              </a:lnSpc>
              <a:spcBef>
                <a:spcPct val="0"/>
              </a:spcBef>
            </a:pPr>
            <a:r>
              <a:rPr lang="en-US" sz="5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1518107" y="-352044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2761488"/>
                </a:moveTo>
                <a:lnTo>
                  <a:pt x="7315200" y="2761488"/>
                </a:lnTo>
                <a:lnTo>
                  <a:pt x="7315200" y="0"/>
                </a:lnTo>
                <a:lnTo>
                  <a:pt x="0" y="0"/>
                </a:lnTo>
                <a:lnTo>
                  <a:pt x="0" y="276148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689800" y="-549441"/>
            <a:ext cx="7315200" cy="276148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7315200" y="2761488"/>
                </a:moveTo>
                <a:lnTo>
                  <a:pt x="0" y="2761488"/>
                </a:lnTo>
                <a:lnTo>
                  <a:pt x="0" y="0"/>
                </a:lnTo>
                <a:lnTo>
                  <a:pt x="7315200" y="0"/>
                </a:lnTo>
                <a:lnTo>
                  <a:pt x="7315200" y="276148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862497" y="59778"/>
            <a:ext cx="10561600" cy="1543050"/>
            <a:chOff x="0" y="0"/>
            <a:chExt cx="2781656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81656" cy="406400"/>
            </a:xfrm>
            <a:custGeom>
              <a:avLst/>
              <a:gdLst/>
              <a:ahLst/>
              <a:cxnLst/>
              <a:rect l="l" t="t" r="r" b="b"/>
              <a:pathLst>
                <a:path w="2781656" h="406400">
                  <a:moveTo>
                    <a:pt x="2781656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2781656" y="406400"/>
                  </a:lnTo>
                  <a:lnTo>
                    <a:pt x="2680056" y="203200"/>
                  </a:lnTo>
                  <a:lnTo>
                    <a:pt x="2781656" y="0"/>
                  </a:lnTo>
                </a:path>
              </a:pathLst>
            </a:custGeom>
            <a:solidFill>
              <a:srgbClr val="FF914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88900" y="-28575"/>
              <a:ext cx="6350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6288" y="4246284"/>
            <a:ext cx="3155225" cy="1707151"/>
          </a:xfrm>
          <a:custGeom>
            <a:avLst/>
            <a:gdLst/>
            <a:ahLst/>
            <a:cxnLst/>
            <a:rect l="l" t="t" r="r" b="b"/>
            <a:pathLst>
              <a:path w="3155225" h="1707151">
                <a:moveTo>
                  <a:pt x="0" y="0"/>
                </a:moveTo>
                <a:lnTo>
                  <a:pt x="3155225" y="0"/>
                </a:lnTo>
                <a:lnTo>
                  <a:pt x="3155225" y="1707150"/>
                </a:lnTo>
                <a:lnTo>
                  <a:pt x="0" y="1707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3449" b="-3137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15419" y="3233889"/>
            <a:ext cx="802553" cy="2529994"/>
          </a:xfrm>
          <a:custGeom>
            <a:avLst/>
            <a:gdLst/>
            <a:ahLst/>
            <a:cxnLst/>
            <a:rect l="l" t="t" r="r" b="b"/>
            <a:pathLst>
              <a:path w="802553" h="2529994">
                <a:moveTo>
                  <a:pt x="0" y="0"/>
                </a:moveTo>
                <a:lnTo>
                  <a:pt x="802553" y="0"/>
                </a:lnTo>
                <a:lnTo>
                  <a:pt x="802553" y="2529994"/>
                </a:lnTo>
                <a:lnTo>
                  <a:pt x="0" y="25299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9170" r="-68033" b="-848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184055" y="3458449"/>
            <a:ext cx="2407572" cy="2407572"/>
          </a:xfrm>
          <a:custGeom>
            <a:avLst/>
            <a:gdLst/>
            <a:ahLst/>
            <a:cxnLst/>
            <a:rect l="l" t="t" r="r" b="b"/>
            <a:pathLst>
              <a:path w="2407572" h="2407572">
                <a:moveTo>
                  <a:pt x="0" y="0"/>
                </a:moveTo>
                <a:lnTo>
                  <a:pt x="2407572" y="0"/>
                </a:lnTo>
                <a:lnTo>
                  <a:pt x="2407572" y="2407573"/>
                </a:lnTo>
                <a:lnTo>
                  <a:pt x="0" y="24075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967106" y="300013"/>
            <a:ext cx="10296287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11000" b="1" dirty="0" err="1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ขอบเขตการศึกษาค้นคว้า</a:t>
            </a:r>
            <a:endParaRPr lang="en-US" sz="11000" b="1" dirty="0">
              <a:solidFill>
                <a:srgbClr val="AB0A0A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3967106" y="1361522"/>
            <a:ext cx="10335863" cy="0"/>
          </a:xfrm>
          <a:prstGeom prst="line">
            <a:avLst/>
          </a:prstGeom>
          <a:ln w="38100" cap="flat">
            <a:solidFill>
              <a:srgbClr val="FFEF2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5822595" y="3083490"/>
            <a:ext cx="3487103" cy="2764493"/>
            <a:chOff x="0" y="0"/>
            <a:chExt cx="4649471" cy="36859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10353" cy="3315530"/>
            </a:xfrm>
            <a:custGeom>
              <a:avLst/>
              <a:gdLst/>
              <a:ahLst/>
              <a:cxnLst/>
              <a:rect l="l" t="t" r="r" b="b"/>
              <a:pathLst>
                <a:path w="2210353" h="3315530">
                  <a:moveTo>
                    <a:pt x="0" y="0"/>
                  </a:moveTo>
                  <a:lnTo>
                    <a:pt x="2210353" y="0"/>
                  </a:lnTo>
                  <a:lnTo>
                    <a:pt x="2210353" y="3315530"/>
                  </a:lnTo>
                  <a:lnTo>
                    <a:pt x="0" y="3315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832621" y="0"/>
              <a:ext cx="2816849" cy="2113857"/>
            </a:xfrm>
            <a:custGeom>
              <a:avLst/>
              <a:gdLst/>
              <a:ahLst/>
              <a:cxnLst/>
              <a:rect l="l" t="t" r="r" b="b"/>
              <a:pathLst>
                <a:path w="2816849" h="2113857">
                  <a:moveTo>
                    <a:pt x="0" y="0"/>
                  </a:moveTo>
                  <a:lnTo>
                    <a:pt x="2816850" y="0"/>
                  </a:lnTo>
                  <a:lnTo>
                    <a:pt x="2816850" y="2113857"/>
                  </a:lnTo>
                  <a:lnTo>
                    <a:pt x="0" y="2113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084414" y="1761087"/>
              <a:ext cx="2565056" cy="1924904"/>
            </a:xfrm>
            <a:custGeom>
              <a:avLst/>
              <a:gdLst/>
              <a:ahLst/>
              <a:cxnLst/>
              <a:rect l="l" t="t" r="r" b="b"/>
              <a:pathLst>
                <a:path w="2565056" h="1924904">
                  <a:moveTo>
                    <a:pt x="0" y="0"/>
                  </a:moveTo>
                  <a:lnTo>
                    <a:pt x="2565057" y="0"/>
                  </a:lnTo>
                  <a:lnTo>
                    <a:pt x="2565057" y="1924904"/>
                  </a:lnTo>
                  <a:lnTo>
                    <a:pt x="0" y="192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3141867" y="2707202"/>
            <a:ext cx="2564459" cy="3189041"/>
          </a:xfrm>
          <a:custGeom>
            <a:avLst/>
            <a:gdLst/>
            <a:ahLst/>
            <a:cxnLst/>
            <a:rect l="l" t="t" r="r" b="b"/>
            <a:pathLst>
              <a:path w="2564459" h="3189041">
                <a:moveTo>
                  <a:pt x="0" y="0"/>
                </a:moveTo>
                <a:lnTo>
                  <a:pt x="2564460" y="0"/>
                </a:lnTo>
                <a:lnTo>
                  <a:pt x="2564460" y="3189041"/>
                </a:lnTo>
                <a:lnTo>
                  <a:pt x="0" y="31890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875055" y="3670400"/>
            <a:ext cx="2078956" cy="1983671"/>
          </a:xfrm>
          <a:custGeom>
            <a:avLst/>
            <a:gdLst/>
            <a:ahLst/>
            <a:cxnLst/>
            <a:rect l="l" t="t" r="r" b="b"/>
            <a:pathLst>
              <a:path w="2078956" h="1983671">
                <a:moveTo>
                  <a:pt x="0" y="0"/>
                </a:moveTo>
                <a:lnTo>
                  <a:pt x="2078956" y="0"/>
                </a:lnTo>
                <a:lnTo>
                  <a:pt x="2078956" y="1983671"/>
                </a:lnTo>
                <a:lnTo>
                  <a:pt x="0" y="1983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81304" y="1909822"/>
            <a:ext cx="6060418" cy="1238908"/>
            <a:chOff x="0" y="0"/>
            <a:chExt cx="8080558" cy="1651878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080558" cy="1588943"/>
              <a:chOff x="0" y="0"/>
              <a:chExt cx="1596160" cy="31386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596160" cy="313865"/>
              </a:xfrm>
              <a:custGeom>
                <a:avLst/>
                <a:gdLst/>
                <a:ahLst/>
                <a:cxnLst/>
                <a:rect l="l" t="t" r="r" b="b"/>
                <a:pathLst>
                  <a:path w="1596160" h="313865">
                    <a:moveTo>
                      <a:pt x="65150" y="0"/>
                    </a:moveTo>
                    <a:lnTo>
                      <a:pt x="1531009" y="0"/>
                    </a:lnTo>
                    <a:cubicBezTo>
                      <a:pt x="1566991" y="0"/>
                      <a:pt x="1596160" y="29169"/>
                      <a:pt x="1596160" y="65150"/>
                    </a:cubicBezTo>
                    <a:lnTo>
                      <a:pt x="1596160" y="248715"/>
                    </a:lnTo>
                    <a:cubicBezTo>
                      <a:pt x="1596160" y="284696"/>
                      <a:pt x="1566991" y="313865"/>
                      <a:pt x="1531009" y="313865"/>
                    </a:cubicBezTo>
                    <a:lnTo>
                      <a:pt x="65150" y="313865"/>
                    </a:lnTo>
                    <a:cubicBezTo>
                      <a:pt x="29169" y="313865"/>
                      <a:pt x="0" y="284696"/>
                      <a:pt x="0" y="248715"/>
                    </a:cubicBezTo>
                    <a:lnTo>
                      <a:pt x="0" y="65150"/>
                    </a:lnTo>
                    <a:cubicBezTo>
                      <a:pt x="0" y="29169"/>
                      <a:pt x="29169" y="0"/>
                      <a:pt x="65150" y="0"/>
                    </a:cubicBezTo>
                    <a:close/>
                  </a:path>
                </a:pathLst>
              </a:custGeom>
              <a:solidFill>
                <a:srgbClr val="6D160E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442020" y="318179"/>
              <a:ext cx="7124225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</a:pPr>
              <a:r>
                <a:rPr lang="en-US" sz="7200" b="1" dirty="0" err="1">
                  <a:solidFill>
                    <a:srgbClr val="FFFF5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ขอบเขตด้านเนื้อหา</a:t>
              </a:r>
              <a:endParaRPr lang="en-US" sz="7200" b="1" dirty="0">
                <a:solidFill>
                  <a:srgbClr val="FFFF52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81304" y="7391291"/>
            <a:ext cx="6815520" cy="1114451"/>
            <a:chOff x="0" y="0"/>
            <a:chExt cx="9087360" cy="148593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087360" cy="1360045"/>
              <a:chOff x="0" y="0"/>
              <a:chExt cx="1795034" cy="268651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795034" cy="268651"/>
              </a:xfrm>
              <a:custGeom>
                <a:avLst/>
                <a:gdLst/>
                <a:ahLst/>
                <a:cxnLst/>
                <a:rect l="l" t="t" r="r" b="b"/>
                <a:pathLst>
                  <a:path w="1795034" h="268651">
                    <a:moveTo>
                      <a:pt x="57932" y="0"/>
                    </a:moveTo>
                    <a:lnTo>
                      <a:pt x="1737102" y="0"/>
                    </a:lnTo>
                    <a:cubicBezTo>
                      <a:pt x="1752467" y="0"/>
                      <a:pt x="1767202" y="6104"/>
                      <a:pt x="1778066" y="16968"/>
                    </a:cubicBezTo>
                    <a:cubicBezTo>
                      <a:pt x="1788931" y="27832"/>
                      <a:pt x="1795034" y="42568"/>
                      <a:pt x="1795034" y="57932"/>
                    </a:cubicBezTo>
                    <a:lnTo>
                      <a:pt x="1795034" y="210719"/>
                    </a:lnTo>
                    <a:cubicBezTo>
                      <a:pt x="1795034" y="226083"/>
                      <a:pt x="1788931" y="240818"/>
                      <a:pt x="1778066" y="251683"/>
                    </a:cubicBezTo>
                    <a:cubicBezTo>
                      <a:pt x="1767202" y="262547"/>
                      <a:pt x="1752467" y="268651"/>
                      <a:pt x="1737102" y="268651"/>
                    </a:cubicBezTo>
                    <a:lnTo>
                      <a:pt x="57932" y="268651"/>
                    </a:lnTo>
                    <a:cubicBezTo>
                      <a:pt x="42568" y="268651"/>
                      <a:pt x="27832" y="262547"/>
                      <a:pt x="16968" y="251683"/>
                    </a:cubicBezTo>
                    <a:cubicBezTo>
                      <a:pt x="6104" y="240818"/>
                      <a:pt x="0" y="226083"/>
                      <a:pt x="0" y="210719"/>
                    </a:cubicBezTo>
                    <a:lnTo>
                      <a:pt x="0" y="57932"/>
                    </a:lnTo>
                    <a:cubicBezTo>
                      <a:pt x="0" y="42568"/>
                      <a:pt x="6104" y="27832"/>
                      <a:pt x="16968" y="16968"/>
                    </a:cubicBezTo>
                    <a:cubicBezTo>
                      <a:pt x="27832" y="6104"/>
                      <a:pt x="42568" y="0"/>
                      <a:pt x="57932" y="0"/>
                    </a:cubicBezTo>
                    <a:close/>
                  </a:path>
                </a:pathLst>
              </a:custGeom>
              <a:solidFill>
                <a:srgbClr val="6D160E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410307" y="116329"/>
              <a:ext cx="8266747" cy="1369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</a:pPr>
              <a:r>
                <a:rPr lang="en-US" sz="7200" b="1" dirty="0" err="1">
                  <a:solidFill>
                    <a:srgbClr val="FFFF5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ขอบเขตด้านระยะเวลา</a:t>
              </a:r>
              <a:endParaRPr lang="en-US" sz="7200" b="1" dirty="0">
                <a:solidFill>
                  <a:srgbClr val="FFFF52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158030" y="8989104"/>
            <a:ext cx="1430333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7200" dirty="0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sz="7200" dirty="0" err="1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ตั้งแต่เดือนกันยายน</a:t>
            </a:r>
            <a:r>
              <a:rPr lang="en-US" sz="7200" dirty="0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2565 </a:t>
            </a:r>
            <a:r>
              <a:rPr lang="en-US" sz="7200" dirty="0" err="1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ถึง</a:t>
            </a:r>
            <a:r>
              <a:rPr lang="en-US" sz="7200" dirty="0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7200" dirty="0" err="1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เดือนสิงหาคม</a:t>
            </a:r>
            <a:r>
              <a:rPr lang="en-US" sz="7200" dirty="0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2566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06802" y="5781308"/>
            <a:ext cx="3004711" cy="707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4800" dirty="0" err="1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พริกกะเหรี่ยง</a:t>
            </a:r>
            <a:endParaRPr lang="en-US" sz="4800" dirty="0">
              <a:solidFill>
                <a:srgbClr val="AB0A0A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056742" y="5829568"/>
            <a:ext cx="4719906" cy="707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dirty="0">
                <a:solidFill>
                  <a:srgbClr val="AB0A0A"/>
                </a:solidFill>
                <a:latin typeface="Trirong Medium"/>
              </a:rPr>
              <a:t>   </a:t>
            </a:r>
            <a:r>
              <a:rPr lang="en-US" sz="4800" dirty="0" err="1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สารแคปไซซิน</a:t>
            </a:r>
            <a:endParaRPr lang="en-US" sz="4800" dirty="0">
              <a:solidFill>
                <a:srgbClr val="AB0A0A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499441" y="5767656"/>
            <a:ext cx="2926364" cy="1374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4800" dirty="0" err="1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วิธีการสกัด</a:t>
            </a:r>
            <a:endParaRPr lang="en-US" sz="4800" dirty="0">
              <a:solidFill>
                <a:srgbClr val="AB0A0A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ts val="5180"/>
              </a:lnSpc>
            </a:pPr>
            <a:r>
              <a:rPr lang="en-US" sz="4800" dirty="0" err="1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สารแคปไซซิน</a:t>
            </a:r>
            <a:endParaRPr lang="en-US" sz="4800" dirty="0">
              <a:solidFill>
                <a:srgbClr val="AB0A0A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633814" y="5799347"/>
            <a:ext cx="3508053" cy="1374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dirty="0">
                <a:solidFill>
                  <a:srgbClr val="AB0A0A"/>
                </a:solidFill>
                <a:latin typeface="Trirong Medium"/>
              </a:rPr>
              <a:t> </a:t>
            </a:r>
            <a:r>
              <a:rPr lang="en-US" sz="4800" dirty="0" err="1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</a:t>
            </a:r>
            <a:r>
              <a:rPr lang="en-US" sz="4800" dirty="0" err="1" smtClean="0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</a:t>
            </a:r>
            <a:endParaRPr lang="en-US" sz="4800" dirty="0" smtClean="0">
              <a:solidFill>
                <a:srgbClr val="AB0A0A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ts val="5180"/>
              </a:lnSpc>
            </a:pPr>
            <a:r>
              <a:rPr lang="en-US" sz="4800" dirty="0" err="1" smtClean="0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สาร</a:t>
            </a:r>
            <a:r>
              <a:rPr lang="en-US" sz="4800" dirty="0" err="1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แคปไซซิน</a:t>
            </a:r>
            <a:endParaRPr lang="en-US" sz="4800" dirty="0">
              <a:solidFill>
                <a:srgbClr val="AB0A0A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921742" y="5781308"/>
            <a:ext cx="3004711" cy="707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4800" dirty="0" err="1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ผักตบชวา</a:t>
            </a:r>
            <a:endParaRPr lang="en-US" sz="4800" dirty="0">
              <a:solidFill>
                <a:srgbClr val="AB0A0A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5412178" y="5781308"/>
            <a:ext cx="3004711" cy="707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4800" dirty="0" err="1">
                <a:solidFill>
                  <a:srgbClr val="AB0A0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เซลลูโลส</a:t>
            </a:r>
            <a:endParaRPr lang="en-US" sz="4800" dirty="0">
              <a:solidFill>
                <a:srgbClr val="AB0A0A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93202" y="2413888"/>
            <a:ext cx="1295228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en-US" sz="5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สายพันธุ์หนึ่งในกลุ่มสายพันธุ์ของพริกขี้หนู</a:t>
            </a:r>
            <a:r>
              <a:rPr lang="en-US" sz="5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มีลักษณะเนื้อหนา</a:t>
            </a:r>
            <a:r>
              <a:rPr lang="en-US" sz="5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ผิวหนา</a:t>
            </a:r>
            <a:r>
              <a:rPr lang="en-US" sz="5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เมื่อสุกเต็มที่จะมีสีขาวออกเหลืองหรือส้ม</a:t>
            </a:r>
            <a:r>
              <a:rPr lang="en-US" sz="5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sz="5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ลักษณะเด่น</a:t>
            </a:r>
            <a:r>
              <a:rPr lang="en-US" sz="5000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คือ</a:t>
            </a:r>
            <a:r>
              <a:rPr lang="en-US" sz="50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000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en-US" sz="5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ความเผ็ดที่</a:t>
            </a:r>
            <a:r>
              <a:rPr lang="en-US" sz="5000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มากและ</a:t>
            </a:r>
            <a:r>
              <a:rPr lang="en-US" sz="5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มีความหอม</a:t>
            </a:r>
            <a:endParaRPr lang="en-US" sz="50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Freeform 3"/>
          <p:cNvSpPr/>
          <p:nvPr/>
        </p:nvSpPr>
        <p:spPr>
          <a:xfrm rot="8100000">
            <a:off x="-868406" y="-1586763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424549" y="180975"/>
            <a:ext cx="11607693" cy="1494771"/>
            <a:chOff x="112527" y="0"/>
            <a:chExt cx="15476924" cy="1993028"/>
          </a:xfrm>
        </p:grpSpPr>
        <p:grpSp>
          <p:nvGrpSpPr>
            <p:cNvPr id="5" name="Group 5"/>
            <p:cNvGrpSpPr/>
            <p:nvPr/>
          </p:nvGrpSpPr>
          <p:grpSpPr>
            <a:xfrm>
              <a:off x="225054" y="0"/>
              <a:ext cx="15251870" cy="1800416"/>
              <a:chOff x="0" y="0"/>
              <a:chExt cx="3442738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442738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3442738" h="406400">
                    <a:moveTo>
                      <a:pt x="3239538" y="0"/>
                    </a:moveTo>
                    <a:lnTo>
                      <a:pt x="203200" y="0"/>
                    </a:lnTo>
                    <a:lnTo>
                      <a:pt x="0" y="203200"/>
                    </a:lnTo>
                    <a:lnTo>
                      <a:pt x="203200" y="406400"/>
                    </a:lnTo>
                    <a:lnTo>
                      <a:pt x="3239538" y="406400"/>
                    </a:lnTo>
                    <a:lnTo>
                      <a:pt x="3442738" y="203200"/>
                    </a:lnTo>
                    <a:lnTo>
                      <a:pt x="3239538" y="0"/>
                    </a:lnTo>
                  </a:path>
                </a:pathLst>
              </a:custGeom>
              <a:solidFill>
                <a:srgbClr val="FFFF98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152400" y="-28575"/>
                <a:ext cx="508000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12527" y="419948"/>
              <a:ext cx="15476924" cy="1573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89"/>
                </a:lnSpc>
              </a:pPr>
              <a:r>
                <a:rPr lang="en-US" sz="9600" b="1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เอกสารและทฤษฎีที่เกี่ยวข้อง</a:t>
              </a:r>
              <a:endParaRPr lang="en-US" sz="9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925910" y="2347790"/>
            <a:ext cx="2835721" cy="1890481"/>
          </a:xfrm>
          <a:custGeom>
            <a:avLst/>
            <a:gdLst/>
            <a:ahLst/>
            <a:cxnLst/>
            <a:rect l="l" t="t" r="r" b="b"/>
            <a:pathLst>
              <a:path w="2835721" h="1890481">
                <a:moveTo>
                  <a:pt x="0" y="0"/>
                </a:moveTo>
                <a:lnTo>
                  <a:pt x="2835721" y="0"/>
                </a:lnTo>
                <a:lnTo>
                  <a:pt x="2835721" y="1890481"/>
                </a:lnTo>
                <a:lnTo>
                  <a:pt x="0" y="1890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40074" y="1714658"/>
            <a:ext cx="3807393" cy="677272"/>
            <a:chOff x="0" y="0"/>
            <a:chExt cx="5076524" cy="903029"/>
          </a:xfrm>
        </p:grpSpPr>
        <p:grpSp>
          <p:nvGrpSpPr>
            <p:cNvPr id="11" name="Group 11"/>
            <p:cNvGrpSpPr/>
            <p:nvPr/>
          </p:nvGrpSpPr>
          <p:grpSpPr>
            <a:xfrm>
              <a:off x="481541" y="0"/>
              <a:ext cx="4113442" cy="844177"/>
              <a:chOff x="0" y="0"/>
              <a:chExt cx="1179235" cy="24200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179235" cy="242007"/>
              </a:xfrm>
              <a:custGeom>
                <a:avLst/>
                <a:gdLst/>
                <a:ahLst/>
                <a:cxnLst/>
                <a:rect l="l" t="t" r="r" b="b"/>
                <a:pathLst>
                  <a:path w="1179235" h="242007">
                    <a:moveTo>
                      <a:pt x="0" y="0"/>
                    </a:moveTo>
                    <a:lnTo>
                      <a:pt x="1179235" y="0"/>
                    </a:lnTo>
                    <a:lnTo>
                      <a:pt x="1179235" y="242007"/>
                    </a:lnTo>
                    <a:lnTo>
                      <a:pt x="0" y="24200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B0A0A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7239" tIns="37239" rIns="37239" bIns="3723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0" y="65193"/>
              <a:ext cx="507652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9"/>
                </a:lnSpc>
              </a:pPr>
              <a:r>
                <a:rPr lang="en-US" sz="4800" b="1" dirty="0" err="1">
                  <a:solidFill>
                    <a:srgbClr val="FFFF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พริกกะเหรี่ยง</a:t>
              </a:r>
              <a:endParaRPr lang="en-US" sz="48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54761" y="4428061"/>
            <a:ext cx="5691686" cy="2484117"/>
          </a:xfrm>
          <a:custGeom>
            <a:avLst/>
            <a:gdLst/>
            <a:ahLst/>
            <a:cxnLst/>
            <a:rect l="l" t="t" r="r" b="b"/>
            <a:pathLst>
              <a:path w="5691686" h="2484117">
                <a:moveTo>
                  <a:pt x="0" y="0"/>
                </a:moveTo>
                <a:lnTo>
                  <a:pt x="5691686" y="0"/>
                </a:lnTo>
                <a:lnTo>
                  <a:pt x="5691686" y="2484117"/>
                </a:lnTo>
                <a:lnTo>
                  <a:pt x="0" y="24841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5793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0" y="4449117"/>
            <a:ext cx="4888100" cy="682733"/>
            <a:chOff x="0" y="0"/>
            <a:chExt cx="6517466" cy="910310"/>
          </a:xfrm>
        </p:grpSpPr>
        <p:grpSp>
          <p:nvGrpSpPr>
            <p:cNvPr id="17" name="Group 17"/>
            <p:cNvGrpSpPr/>
            <p:nvPr/>
          </p:nvGrpSpPr>
          <p:grpSpPr>
            <a:xfrm>
              <a:off x="1135710" y="0"/>
              <a:ext cx="4246045" cy="876708"/>
              <a:chOff x="0" y="0"/>
              <a:chExt cx="948128" cy="19576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948128" cy="195766"/>
              </a:xfrm>
              <a:custGeom>
                <a:avLst/>
                <a:gdLst/>
                <a:ahLst/>
                <a:cxnLst/>
                <a:rect l="l" t="t" r="r" b="b"/>
                <a:pathLst>
                  <a:path w="948128" h="195766">
                    <a:moveTo>
                      <a:pt x="0" y="0"/>
                    </a:moveTo>
                    <a:lnTo>
                      <a:pt x="948128" y="0"/>
                    </a:lnTo>
                    <a:lnTo>
                      <a:pt x="948128" y="195766"/>
                    </a:lnTo>
                    <a:lnTo>
                      <a:pt x="0" y="195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B0A0A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44938" tIns="44938" rIns="44938" bIns="4493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10063"/>
              <a:ext cx="6517466" cy="900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109"/>
                </a:lnSpc>
                <a:spcBef>
                  <a:spcPct val="0"/>
                </a:spcBef>
              </a:pPr>
              <a:r>
                <a:rPr lang="en-US" sz="4800" b="1" u="none" strike="noStrike" dirty="0" err="1">
                  <a:solidFill>
                    <a:srgbClr val="FFFF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สารแคปไซซิน</a:t>
              </a:r>
              <a:endParaRPr lang="en-US" sz="4800" b="1" u="none" strike="noStrike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234637" y="5077028"/>
            <a:ext cx="11174257" cy="190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>
              <a:lnSpc>
                <a:spcPts val="476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เป็นสารประกอบฟีนอลิก</a:t>
            </a:r>
            <a:r>
              <a:rPr lang="en-US" sz="5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ไม่มีสี</a:t>
            </a:r>
            <a:r>
              <a:rPr lang="en-US" sz="5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ไม่มีกลิ่น</a:t>
            </a:r>
            <a:r>
              <a:rPr lang="en-US" sz="5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ละลายในน้ำได้เล็กน้อย</a:t>
            </a:r>
            <a:r>
              <a:rPr lang="en-US" sz="5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ละลายได้ในไขมันน้ำมันและสารจำพวกไม่มีขั้ว</a:t>
            </a:r>
            <a:r>
              <a:rPr lang="en-US" sz="5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000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ทน</a:t>
            </a:r>
            <a:r>
              <a:rPr lang="en-US" sz="5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ความร้อนและความเย็น</a:t>
            </a:r>
            <a:r>
              <a:rPr lang="en-US" sz="5000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</a:t>
            </a:r>
            <a:r>
              <a:rPr lang="th-TH" sz="50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ดี</a:t>
            </a:r>
            <a:endParaRPr lang="en-US" sz="50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440074" y="7585764"/>
            <a:ext cx="3807393" cy="2284436"/>
          </a:xfrm>
          <a:custGeom>
            <a:avLst/>
            <a:gdLst/>
            <a:ahLst/>
            <a:cxnLst/>
            <a:rect l="l" t="t" r="r" b="b"/>
            <a:pathLst>
              <a:path w="3807393" h="2284436">
                <a:moveTo>
                  <a:pt x="0" y="0"/>
                </a:moveTo>
                <a:lnTo>
                  <a:pt x="3807393" y="0"/>
                </a:lnTo>
                <a:lnTo>
                  <a:pt x="3807393" y="2284435"/>
                </a:lnTo>
                <a:lnTo>
                  <a:pt x="0" y="22844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888100" y="7804375"/>
            <a:ext cx="12657392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760"/>
              </a:lnSpc>
              <a:defRPr sz="3400">
                <a:solidFill>
                  <a:srgbClr val="000000"/>
                </a:solidFill>
                <a:cs typeface="Trirong"/>
              </a:defRPr>
            </a:lvl1pPr>
          </a:lstStyle>
          <a:p>
            <a:r>
              <a:rPr lang="en-US" sz="5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เป็นพืชน้ำล้มลุกอายุหลายฤดู</a:t>
            </a:r>
            <a:r>
              <a:rPr lang="en-US" sz="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สามารถอยู่ได้ทุกสภาพน้ำ</a:t>
            </a:r>
            <a:r>
              <a:rPr lang="en-US" sz="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ดอกสีม่วงอ่อน</a:t>
            </a:r>
            <a:r>
              <a:rPr lang="en-US" sz="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มีถิ่นกำเนิดในแถบลุ่มน้ำแอมะซอนในทวีปอเมริกาใต้</a:t>
            </a:r>
            <a:r>
              <a:rPr lang="en-US" sz="5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และแพร่พันธุ์ได้อย่างรวดเร็ว</a:t>
            </a:r>
            <a:endParaRPr lang="en-US" sz="5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552445" y="6990003"/>
            <a:ext cx="3582651" cy="632961"/>
            <a:chOff x="0" y="0"/>
            <a:chExt cx="4776868" cy="843949"/>
          </a:xfrm>
        </p:grpSpPr>
        <p:grpSp>
          <p:nvGrpSpPr>
            <p:cNvPr id="25" name="Group 25"/>
            <p:cNvGrpSpPr/>
            <p:nvPr/>
          </p:nvGrpSpPr>
          <p:grpSpPr>
            <a:xfrm>
              <a:off x="453117" y="0"/>
              <a:ext cx="3870635" cy="794347"/>
              <a:chOff x="0" y="0"/>
              <a:chExt cx="1179235" cy="24200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179235" cy="242007"/>
              </a:xfrm>
              <a:custGeom>
                <a:avLst/>
                <a:gdLst/>
                <a:ahLst/>
                <a:cxnLst/>
                <a:rect l="l" t="t" r="r" b="b"/>
                <a:pathLst>
                  <a:path w="1179235" h="242007">
                    <a:moveTo>
                      <a:pt x="0" y="0"/>
                    </a:moveTo>
                    <a:lnTo>
                      <a:pt x="1179235" y="0"/>
                    </a:lnTo>
                    <a:lnTo>
                      <a:pt x="1179235" y="242007"/>
                    </a:lnTo>
                    <a:lnTo>
                      <a:pt x="0" y="24200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B0A0A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7239" tIns="37239" rIns="37239" bIns="37239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57409"/>
              <a:ext cx="4776868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9"/>
                </a:lnSpc>
              </a:pPr>
              <a:r>
                <a:rPr lang="en-US" sz="4800" b="1" dirty="0" err="1">
                  <a:solidFill>
                    <a:srgbClr val="FFFF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ผักตบชวา</a:t>
              </a:r>
              <a:endParaRPr lang="en-US" sz="3306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 rot="-2700000">
            <a:off x="14831932" y="-1201269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6344" y="4841221"/>
            <a:ext cx="1664711" cy="2218333"/>
          </a:xfrm>
          <a:custGeom>
            <a:avLst/>
            <a:gdLst/>
            <a:ahLst/>
            <a:cxnLst/>
            <a:rect l="l" t="t" r="r" b="b"/>
            <a:pathLst>
              <a:path w="1664711" h="2218333">
                <a:moveTo>
                  <a:pt x="0" y="0"/>
                </a:moveTo>
                <a:lnTo>
                  <a:pt x="1664712" y="0"/>
                </a:lnTo>
                <a:lnTo>
                  <a:pt x="1664712" y="2218333"/>
                </a:lnTo>
                <a:lnTo>
                  <a:pt x="0" y="2218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30965" y="4773834"/>
            <a:ext cx="1751905" cy="2338883"/>
          </a:xfrm>
          <a:custGeom>
            <a:avLst/>
            <a:gdLst/>
            <a:ahLst/>
            <a:cxnLst/>
            <a:rect l="l" t="t" r="r" b="b"/>
            <a:pathLst>
              <a:path w="1751905" h="2338883">
                <a:moveTo>
                  <a:pt x="0" y="0"/>
                </a:moveTo>
                <a:lnTo>
                  <a:pt x="1751904" y="0"/>
                </a:lnTo>
                <a:lnTo>
                  <a:pt x="1751904" y="2338883"/>
                </a:lnTo>
                <a:lnTo>
                  <a:pt x="0" y="2338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72633" y="4763111"/>
            <a:ext cx="2234018" cy="2349606"/>
          </a:xfrm>
          <a:custGeom>
            <a:avLst/>
            <a:gdLst/>
            <a:ahLst/>
            <a:cxnLst/>
            <a:rect l="l" t="t" r="r" b="b"/>
            <a:pathLst>
              <a:path w="2234018" h="2349606">
                <a:moveTo>
                  <a:pt x="0" y="0"/>
                </a:moveTo>
                <a:lnTo>
                  <a:pt x="2234019" y="0"/>
                </a:lnTo>
                <a:lnTo>
                  <a:pt x="2234019" y="2349606"/>
                </a:lnTo>
                <a:lnTo>
                  <a:pt x="0" y="23496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4842" r="-75" b="-44147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742868" y="4841221"/>
            <a:ext cx="2864121" cy="2106781"/>
            <a:chOff x="0" y="0"/>
            <a:chExt cx="3818829" cy="280904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3801627" cy="2809042"/>
              <a:chOff x="0" y="0"/>
              <a:chExt cx="1115264" cy="8240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115264" cy="824075"/>
              </a:xfrm>
              <a:custGeom>
                <a:avLst/>
                <a:gdLst/>
                <a:ahLst/>
                <a:cxnLst/>
                <a:rect l="l" t="t" r="r" b="b"/>
                <a:pathLst>
                  <a:path w="1115264" h="824075">
                    <a:moveTo>
                      <a:pt x="93243" y="0"/>
                    </a:moveTo>
                    <a:lnTo>
                      <a:pt x="1022022" y="0"/>
                    </a:lnTo>
                    <a:cubicBezTo>
                      <a:pt x="1073518" y="0"/>
                      <a:pt x="1115264" y="41746"/>
                      <a:pt x="1115264" y="93243"/>
                    </a:cubicBezTo>
                    <a:lnTo>
                      <a:pt x="1115264" y="730832"/>
                    </a:lnTo>
                    <a:cubicBezTo>
                      <a:pt x="1115264" y="782328"/>
                      <a:pt x="1073518" y="824075"/>
                      <a:pt x="1022022" y="824075"/>
                    </a:cubicBezTo>
                    <a:lnTo>
                      <a:pt x="93243" y="824075"/>
                    </a:lnTo>
                    <a:cubicBezTo>
                      <a:pt x="41746" y="824075"/>
                      <a:pt x="0" y="782328"/>
                      <a:pt x="0" y="730832"/>
                    </a:cubicBezTo>
                    <a:lnTo>
                      <a:pt x="0" y="93243"/>
                    </a:lnTo>
                    <a:cubicBezTo>
                      <a:pt x="0" y="41746"/>
                      <a:pt x="41746" y="0"/>
                      <a:pt x="93243" y="0"/>
                    </a:cubicBezTo>
                    <a:close/>
                  </a:path>
                </a:pathLst>
              </a:custGeom>
              <a:solidFill>
                <a:srgbClr val="FFC978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0" y="0"/>
              <a:ext cx="3818829" cy="2583246"/>
            </a:xfrm>
            <a:custGeom>
              <a:avLst/>
              <a:gdLst/>
              <a:ahLst/>
              <a:cxnLst/>
              <a:rect l="l" t="t" r="r" b="b"/>
              <a:pathLst>
                <a:path w="3818829" h="2583246">
                  <a:moveTo>
                    <a:pt x="0" y="0"/>
                  </a:moveTo>
                  <a:lnTo>
                    <a:pt x="3818829" y="0"/>
                  </a:lnTo>
                  <a:lnTo>
                    <a:pt x="3818829" y="2583246"/>
                  </a:lnTo>
                  <a:lnTo>
                    <a:pt x="0" y="2583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0384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7737509" y="4989827"/>
            <a:ext cx="2812983" cy="1958175"/>
            <a:chOff x="0" y="0"/>
            <a:chExt cx="3750643" cy="2610900"/>
          </a:xfrm>
        </p:grpSpPr>
        <p:grpSp>
          <p:nvGrpSpPr>
            <p:cNvPr id="11" name="Group 11"/>
            <p:cNvGrpSpPr/>
            <p:nvPr/>
          </p:nvGrpSpPr>
          <p:grpSpPr>
            <a:xfrm>
              <a:off x="156170" y="0"/>
              <a:ext cx="3438304" cy="2610900"/>
              <a:chOff x="0" y="0"/>
              <a:chExt cx="1058746" cy="80396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58746" cy="803966"/>
              </a:xfrm>
              <a:custGeom>
                <a:avLst/>
                <a:gdLst/>
                <a:ahLst/>
                <a:cxnLst/>
                <a:rect l="l" t="t" r="r" b="b"/>
                <a:pathLst>
                  <a:path w="1058746" h="803966">
                    <a:moveTo>
                      <a:pt x="98220" y="0"/>
                    </a:moveTo>
                    <a:lnTo>
                      <a:pt x="960526" y="0"/>
                    </a:lnTo>
                    <a:cubicBezTo>
                      <a:pt x="1014771" y="0"/>
                      <a:pt x="1058746" y="43975"/>
                      <a:pt x="1058746" y="98220"/>
                    </a:cubicBezTo>
                    <a:lnTo>
                      <a:pt x="1058746" y="705746"/>
                    </a:lnTo>
                    <a:cubicBezTo>
                      <a:pt x="1058746" y="759991"/>
                      <a:pt x="1014771" y="803966"/>
                      <a:pt x="960526" y="803966"/>
                    </a:cubicBezTo>
                    <a:lnTo>
                      <a:pt x="98220" y="803966"/>
                    </a:lnTo>
                    <a:cubicBezTo>
                      <a:pt x="43975" y="803966"/>
                      <a:pt x="0" y="759991"/>
                      <a:pt x="0" y="705746"/>
                    </a:cubicBezTo>
                    <a:lnTo>
                      <a:pt x="0" y="98220"/>
                    </a:lnTo>
                    <a:cubicBezTo>
                      <a:pt x="0" y="43975"/>
                      <a:pt x="43975" y="0"/>
                      <a:pt x="98220" y="0"/>
                    </a:cubicBezTo>
                    <a:close/>
                  </a:path>
                </a:pathLst>
              </a:custGeom>
              <a:solidFill>
                <a:srgbClr val="FFC978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0" y="0"/>
              <a:ext cx="3750643" cy="2411128"/>
            </a:xfrm>
            <a:custGeom>
              <a:avLst/>
              <a:gdLst/>
              <a:ahLst/>
              <a:cxnLst/>
              <a:rect l="l" t="t" r="r" b="b"/>
              <a:pathLst>
                <a:path w="3750643" h="2411128">
                  <a:moveTo>
                    <a:pt x="0" y="0"/>
                  </a:moveTo>
                  <a:lnTo>
                    <a:pt x="3750643" y="0"/>
                  </a:lnTo>
                  <a:lnTo>
                    <a:pt x="3750643" y="2411128"/>
                  </a:lnTo>
                  <a:lnTo>
                    <a:pt x="0" y="2411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4106652" y="5151806"/>
            <a:ext cx="3448224" cy="1582939"/>
            <a:chOff x="0" y="0"/>
            <a:chExt cx="4597632" cy="2110585"/>
          </a:xfrm>
        </p:grpSpPr>
        <p:grpSp>
          <p:nvGrpSpPr>
            <p:cNvPr id="16" name="Group 16"/>
            <p:cNvGrpSpPr/>
            <p:nvPr/>
          </p:nvGrpSpPr>
          <p:grpSpPr>
            <a:xfrm>
              <a:off x="31824" y="0"/>
              <a:ext cx="4565808" cy="2110585"/>
              <a:chOff x="0" y="0"/>
              <a:chExt cx="1225379" cy="56644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25379" cy="566442"/>
              </a:xfrm>
              <a:custGeom>
                <a:avLst/>
                <a:gdLst/>
                <a:ahLst/>
                <a:cxnLst/>
                <a:rect l="l" t="t" r="r" b="b"/>
                <a:pathLst>
                  <a:path w="1225379" h="566442">
                    <a:moveTo>
                      <a:pt x="84864" y="0"/>
                    </a:moveTo>
                    <a:lnTo>
                      <a:pt x="1140516" y="0"/>
                    </a:lnTo>
                    <a:cubicBezTo>
                      <a:pt x="1163023" y="0"/>
                      <a:pt x="1184608" y="8941"/>
                      <a:pt x="1200523" y="24856"/>
                    </a:cubicBezTo>
                    <a:cubicBezTo>
                      <a:pt x="1216438" y="40771"/>
                      <a:pt x="1225379" y="62356"/>
                      <a:pt x="1225379" y="84864"/>
                    </a:cubicBezTo>
                    <a:lnTo>
                      <a:pt x="1225379" y="481579"/>
                    </a:lnTo>
                    <a:cubicBezTo>
                      <a:pt x="1225379" y="504086"/>
                      <a:pt x="1216438" y="525671"/>
                      <a:pt x="1200523" y="541586"/>
                    </a:cubicBezTo>
                    <a:cubicBezTo>
                      <a:pt x="1184608" y="557501"/>
                      <a:pt x="1163023" y="566442"/>
                      <a:pt x="1140516" y="566442"/>
                    </a:cubicBezTo>
                    <a:lnTo>
                      <a:pt x="84864" y="566442"/>
                    </a:lnTo>
                    <a:cubicBezTo>
                      <a:pt x="62356" y="566442"/>
                      <a:pt x="40771" y="557501"/>
                      <a:pt x="24856" y="541586"/>
                    </a:cubicBezTo>
                    <a:cubicBezTo>
                      <a:pt x="8941" y="525671"/>
                      <a:pt x="0" y="504086"/>
                      <a:pt x="0" y="481579"/>
                    </a:cubicBezTo>
                    <a:lnTo>
                      <a:pt x="0" y="84864"/>
                    </a:lnTo>
                    <a:cubicBezTo>
                      <a:pt x="0" y="62356"/>
                      <a:pt x="8941" y="40771"/>
                      <a:pt x="24856" y="24856"/>
                    </a:cubicBezTo>
                    <a:cubicBezTo>
                      <a:pt x="40771" y="8941"/>
                      <a:pt x="62356" y="0"/>
                      <a:pt x="84864" y="0"/>
                    </a:cubicBezTo>
                    <a:close/>
                  </a:path>
                </a:pathLst>
              </a:custGeom>
              <a:solidFill>
                <a:srgbClr val="FFC978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0" y="234996"/>
              <a:ext cx="4597632" cy="1716568"/>
            </a:xfrm>
            <a:custGeom>
              <a:avLst/>
              <a:gdLst/>
              <a:ahLst/>
              <a:cxnLst/>
              <a:rect l="l" t="t" r="r" b="b"/>
              <a:pathLst>
                <a:path w="4597632" h="1716568">
                  <a:moveTo>
                    <a:pt x="0" y="0"/>
                  </a:moveTo>
                  <a:lnTo>
                    <a:pt x="4597632" y="0"/>
                  </a:lnTo>
                  <a:lnTo>
                    <a:pt x="4597632" y="1716568"/>
                  </a:lnTo>
                  <a:lnTo>
                    <a:pt x="0" y="1716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30111" b="-30592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 rot="10529763" flipH="1">
            <a:off x="14372295" y="-4750329"/>
            <a:ext cx="6963172" cy="7039432"/>
          </a:xfrm>
          <a:custGeom>
            <a:avLst/>
            <a:gdLst/>
            <a:ahLst/>
            <a:cxnLst/>
            <a:rect l="l" t="t" r="r" b="b"/>
            <a:pathLst>
              <a:path w="6963172" h="7039432">
                <a:moveTo>
                  <a:pt x="6963172" y="0"/>
                </a:moveTo>
                <a:lnTo>
                  <a:pt x="0" y="0"/>
                </a:lnTo>
                <a:lnTo>
                  <a:pt x="0" y="7039432"/>
                </a:lnTo>
                <a:lnTo>
                  <a:pt x="6963172" y="7039432"/>
                </a:lnTo>
                <a:lnTo>
                  <a:pt x="696317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999060" y="3844975"/>
            <a:ext cx="3891004" cy="937761"/>
            <a:chOff x="99624" y="35908"/>
            <a:chExt cx="5188005" cy="1250348"/>
          </a:xfrm>
        </p:grpSpPr>
        <p:grpSp>
          <p:nvGrpSpPr>
            <p:cNvPr id="22" name="Group 22"/>
            <p:cNvGrpSpPr/>
            <p:nvPr/>
          </p:nvGrpSpPr>
          <p:grpSpPr>
            <a:xfrm>
              <a:off x="248809" y="35908"/>
              <a:ext cx="4690387" cy="962580"/>
              <a:chOff x="0" y="0"/>
              <a:chExt cx="1179235" cy="242007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179235" cy="242007"/>
              </a:xfrm>
              <a:custGeom>
                <a:avLst/>
                <a:gdLst/>
                <a:ahLst/>
                <a:cxnLst/>
                <a:rect l="l" t="t" r="r" b="b"/>
                <a:pathLst>
                  <a:path w="1179235" h="242007">
                    <a:moveTo>
                      <a:pt x="0" y="0"/>
                    </a:moveTo>
                    <a:lnTo>
                      <a:pt x="1179235" y="0"/>
                    </a:lnTo>
                    <a:lnTo>
                      <a:pt x="1179235" y="242007"/>
                    </a:lnTo>
                    <a:lnTo>
                      <a:pt x="0" y="24200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B0A0A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99624" y="72248"/>
              <a:ext cx="5188005" cy="1214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49"/>
                </a:lnSpc>
              </a:pPr>
              <a:r>
                <a:rPr lang="en-US" sz="6600" b="1" dirty="0" err="1">
                  <a:solidFill>
                    <a:srgbClr val="FFFF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ตัวทำละลาย</a:t>
              </a:r>
              <a:endParaRPr lang="en-US" sz="66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flipV="1">
            <a:off x="-5756" y="0"/>
            <a:ext cx="7315200" cy="1813560"/>
          </a:xfrm>
          <a:custGeom>
            <a:avLst/>
            <a:gdLst/>
            <a:ahLst/>
            <a:cxnLst/>
            <a:rect l="l" t="t" r="r" b="b"/>
            <a:pathLst>
              <a:path w="7315200" h="1813560">
                <a:moveTo>
                  <a:pt x="0" y="1813560"/>
                </a:moveTo>
                <a:lnTo>
                  <a:pt x="7315200" y="1813560"/>
                </a:lnTo>
                <a:lnTo>
                  <a:pt x="7315200" y="0"/>
                </a:lnTo>
                <a:lnTo>
                  <a:pt x="0" y="0"/>
                </a:lnTo>
                <a:lnTo>
                  <a:pt x="0" y="181356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861056" y="396938"/>
            <a:ext cx="2793428" cy="952629"/>
            <a:chOff x="0" y="0"/>
            <a:chExt cx="3724571" cy="1270172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3724571" cy="1189992"/>
              <a:chOff x="0" y="0"/>
              <a:chExt cx="823465" cy="263095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23465" cy="263095"/>
              </a:xfrm>
              <a:custGeom>
                <a:avLst/>
                <a:gdLst/>
                <a:ahLst/>
                <a:cxnLst/>
                <a:rect l="l" t="t" r="r" b="b"/>
                <a:pathLst>
                  <a:path w="823465" h="263095">
                    <a:moveTo>
                      <a:pt x="0" y="0"/>
                    </a:moveTo>
                    <a:lnTo>
                      <a:pt x="823465" y="0"/>
                    </a:lnTo>
                    <a:lnTo>
                      <a:pt x="823465" y="263095"/>
                    </a:lnTo>
                    <a:lnTo>
                      <a:pt x="0" y="26309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B0A0A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0" y="90361"/>
              <a:ext cx="3724571" cy="1179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79"/>
                </a:lnSpc>
              </a:pPr>
              <a:r>
                <a:rPr lang="en-US" sz="6600" b="1" dirty="0" err="1">
                  <a:solidFill>
                    <a:srgbClr val="FFFF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เซลลูโลส</a:t>
              </a:r>
              <a:endParaRPr lang="en-US" sz="66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305722" y="1327532"/>
            <a:ext cx="6824096" cy="2448204"/>
          </a:xfrm>
          <a:custGeom>
            <a:avLst/>
            <a:gdLst/>
            <a:ahLst/>
            <a:cxnLst/>
            <a:rect l="l" t="t" r="r" b="b"/>
            <a:pathLst>
              <a:path w="6824096" h="2448204">
                <a:moveTo>
                  <a:pt x="0" y="0"/>
                </a:moveTo>
                <a:lnTo>
                  <a:pt x="6824096" y="0"/>
                </a:lnTo>
                <a:lnTo>
                  <a:pt x="6824096" y="2448204"/>
                </a:lnTo>
                <a:lnTo>
                  <a:pt x="0" y="24482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4454" b="-14382"/>
            </a:stretch>
          </a:blipFill>
        </p:spPr>
      </p:sp>
      <p:grpSp>
        <p:nvGrpSpPr>
          <p:cNvPr id="33" name="Group 33"/>
          <p:cNvGrpSpPr/>
          <p:nvPr/>
        </p:nvGrpSpPr>
        <p:grpSpPr>
          <a:xfrm>
            <a:off x="924342" y="7253816"/>
            <a:ext cx="5882575" cy="2954850"/>
            <a:chOff x="0" y="-66675"/>
            <a:chExt cx="7843433" cy="3939801"/>
          </a:xfrm>
        </p:grpSpPr>
        <p:sp>
          <p:nvSpPr>
            <p:cNvPr id="34" name="TextBox 34"/>
            <p:cNvSpPr txBox="1"/>
            <p:nvPr/>
          </p:nvSpPr>
          <p:spPr>
            <a:xfrm>
              <a:off x="1002681" y="-66675"/>
              <a:ext cx="4036832" cy="718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6"/>
                </a:lnSpc>
              </a:pPr>
              <a:r>
                <a:rPr lang="en-US" sz="3240">
                  <a:solidFill>
                    <a:srgbClr val="000000"/>
                  </a:solidFill>
                  <a:latin typeface="Canva Sans Bold"/>
                </a:rPr>
                <a:t> Ethanol95%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795360"/>
              <a:ext cx="7843433" cy="30777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40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ลักษณะทั่วไป</a:t>
              </a:r>
              <a:r>
                <a:rPr lang="en-US" sz="440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: </a:t>
              </a:r>
              <a:r>
                <a:rPr lang="en-US" sz="440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ของเหลวใส</a:t>
              </a:r>
              <a:r>
                <a:rPr lang="en-US" sz="440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ไม่มีสี</a:t>
              </a:r>
              <a:endPara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480"/>
                </a:lnSpc>
              </a:pPr>
              <a:r>
                <a:rPr lang="en-US" sz="440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กลิ่น</a:t>
              </a:r>
              <a:r>
                <a:rPr lang="en-US" sz="440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: </a:t>
              </a:r>
              <a:r>
                <a:rPr lang="en-US" sz="440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มีกลิ่นเฉพาะตัว</a:t>
              </a:r>
              <a:endPara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480"/>
                </a:lnSpc>
              </a:pPr>
              <a:r>
                <a:rPr lang="en-US" sz="440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การละลาย</a:t>
              </a:r>
              <a:r>
                <a:rPr lang="en-US" sz="440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: </a:t>
              </a:r>
              <a:r>
                <a:rPr lang="en-US" sz="440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สามารถละลายในน้ำ</a:t>
              </a:r>
              <a:r>
                <a:rPr lang="en-US" sz="440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  <a:p>
              <a:pPr algn="l">
                <a:lnSpc>
                  <a:spcPts val="4480"/>
                </a:lnSpc>
              </a:pPr>
              <a:r>
                <a:rPr lang="en-US" sz="4400" dirty="0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</a:t>
              </a:r>
              <a:r>
                <a:rPr lang="en-US" sz="4400" dirty="0" err="1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</a:t>
              </a:r>
              <a:r>
                <a:rPr lang="en-US" sz="440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สามารถผสมเข้ากับน้ำมัน</a:t>
              </a:r>
              <a:endPara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309444" y="7239785"/>
            <a:ext cx="4862889" cy="2993889"/>
            <a:chOff x="0" y="-66675"/>
            <a:chExt cx="6483852" cy="3991851"/>
          </a:xfrm>
        </p:grpSpPr>
        <p:sp>
          <p:nvSpPr>
            <p:cNvPr id="37" name="TextBox 37"/>
            <p:cNvSpPr txBox="1"/>
            <p:nvPr/>
          </p:nvSpPr>
          <p:spPr>
            <a:xfrm>
              <a:off x="1017187" y="-66675"/>
              <a:ext cx="3064000" cy="718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36"/>
                </a:lnSpc>
              </a:pPr>
              <a:r>
                <a:rPr lang="en-US" sz="3240">
                  <a:solidFill>
                    <a:srgbClr val="000000"/>
                  </a:solidFill>
                  <a:latin typeface="Canva Sans Bold"/>
                </a:rPr>
                <a:t> Acetone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814068"/>
              <a:ext cx="6483852" cy="3111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40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ลักษณะทั่วไป</a:t>
              </a:r>
              <a:r>
                <a:rPr lang="en-US" sz="440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: </a:t>
              </a:r>
              <a:r>
                <a:rPr lang="en-US" sz="440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ของเหลว</a:t>
              </a:r>
              <a:endPara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480"/>
                </a:lnSpc>
              </a:pPr>
              <a:r>
                <a:rPr lang="en-US" sz="440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4400" dirty="0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4400" dirty="0" err="1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ระเหย</a:t>
              </a:r>
              <a:r>
                <a:rPr lang="en-US" sz="440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ได้ไม่มีสี</a:t>
              </a:r>
              <a:endPara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480"/>
                </a:lnSpc>
              </a:pPr>
              <a:r>
                <a:rPr lang="en-US" sz="440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กลิ่น</a:t>
              </a:r>
              <a:r>
                <a:rPr lang="en-US" sz="440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: </a:t>
              </a:r>
              <a:r>
                <a:rPr lang="en-US" sz="440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มีกลิ่นคล้ายมิ้นท์</a:t>
              </a:r>
              <a:r>
                <a:rPr lang="en-US" sz="440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  <a:p>
              <a:pPr algn="l">
                <a:lnSpc>
                  <a:spcPts val="4480"/>
                </a:lnSpc>
              </a:pPr>
              <a:r>
                <a:rPr lang="en-US" sz="4400" dirty="0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</a:t>
              </a:r>
              <a:r>
                <a:rPr lang="en-US" sz="4400" dirty="0" err="1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สามารถ</a:t>
              </a:r>
              <a:r>
                <a:rPr lang="en-US" sz="440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ติดไฟได้ง่าย</a:t>
              </a:r>
              <a:endPara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2677158" y="7239785"/>
            <a:ext cx="6002744" cy="2799078"/>
            <a:chOff x="0" y="-66675"/>
            <a:chExt cx="8003659" cy="3732104"/>
          </a:xfrm>
        </p:grpSpPr>
        <p:sp>
          <p:nvSpPr>
            <p:cNvPr id="40" name="TextBox 40"/>
            <p:cNvSpPr txBox="1"/>
            <p:nvPr/>
          </p:nvSpPr>
          <p:spPr>
            <a:xfrm>
              <a:off x="297637" y="-66675"/>
              <a:ext cx="6805934" cy="7189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536"/>
                </a:lnSpc>
                <a:spcBef>
                  <a:spcPct val="0"/>
                </a:spcBef>
              </a:pPr>
              <a:r>
                <a:rPr lang="en-US" sz="3240" u="none" strike="noStrike">
                  <a:solidFill>
                    <a:srgbClr val="000000"/>
                  </a:solidFill>
                  <a:latin typeface="Canva Sans Bold"/>
                </a:rPr>
                <a:t> Butylglycolether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357105"/>
              <a:ext cx="8003659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indent="0">
                <a:lnSpc>
                  <a:spcPts val="4480"/>
                </a:lnSpc>
                <a:spcBef>
                  <a:spcPct val="0"/>
                </a:spcBef>
              </a:pPr>
              <a:r>
                <a:rPr lang="en-US" sz="440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ลักษณะทั่วไป</a:t>
              </a:r>
              <a:r>
                <a:rPr lang="en-US" sz="440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:</a:t>
              </a:r>
              <a:r>
                <a:rPr lang="en-US" sz="440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ของเหลว</a:t>
              </a:r>
              <a:r>
                <a:rPr lang="en-US" sz="440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ไม่มีสี</a:t>
              </a:r>
              <a:endPara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lvl="0" indent="0">
                <a:lnSpc>
                  <a:spcPts val="4480"/>
                </a:lnSpc>
                <a:spcBef>
                  <a:spcPct val="0"/>
                </a:spcBef>
              </a:pPr>
              <a:r>
                <a:rPr lang="en-US" sz="4400" dirty="0" err="1" smtClean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กลิ่น</a:t>
              </a:r>
              <a:r>
                <a:rPr lang="en-US" sz="4400" dirty="0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: </a:t>
              </a:r>
              <a:r>
                <a:rPr lang="en-US" sz="4400" dirty="0" err="1">
                  <a:solidFill>
                    <a:srgbClr val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มีกลิ่นคล้ายอีเธอร์</a:t>
              </a:r>
              <a:endParaRPr lang="en-US" sz="4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endParaRPr lang="en-US" sz="3200" u="none" strike="noStrike" dirty="0">
                <a:solidFill>
                  <a:srgbClr val="000000"/>
                </a:solidFill>
                <a:cs typeface="Trirong Light"/>
              </a:endParaRP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7531272" y="1439521"/>
            <a:ext cx="10023604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5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เป็นคาร์โบไฮเดรท</a:t>
            </a:r>
            <a:r>
              <a:rPr lang="en-US" sz="5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ประเภทพอลิแซ็กคาไรด์</a:t>
            </a:r>
            <a:r>
              <a:rPr lang="en-US" sz="5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ซึ่งประกอบด้วยน้ำตาลกลูโคสมาต่อเข้าด้วยกัน</a:t>
            </a:r>
            <a:r>
              <a:rPr lang="en-US" sz="5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เป็นสายยาวมากกว่า</a:t>
            </a:r>
            <a:r>
              <a:rPr lang="en-US" sz="5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2,000 </a:t>
            </a:r>
            <a:r>
              <a:rPr lang="en-US" sz="5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โมเลกุล</a:t>
            </a:r>
            <a:r>
              <a:rPr lang="en-US" sz="5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จัดเป็นเส้นใยอาหารชนิดหนึ่งมีสมบัติไม่ละลายในน้ำ</a:t>
            </a:r>
            <a:endParaRPr lang="en-US" sz="50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cs typeface="Trirong"/>
            </a:endParaRP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cs typeface="Trirong"/>
            </a:endParaRPr>
          </a:p>
        </p:txBody>
      </p:sp>
      <p:sp>
        <p:nvSpPr>
          <p:cNvPr id="43" name="Freeform 43"/>
          <p:cNvSpPr/>
          <p:nvPr/>
        </p:nvSpPr>
        <p:spPr>
          <a:xfrm flipH="1" flipV="1">
            <a:off x="11872633" y="0"/>
            <a:ext cx="7315200" cy="1813560"/>
          </a:xfrm>
          <a:custGeom>
            <a:avLst/>
            <a:gdLst/>
            <a:ahLst/>
            <a:cxnLst/>
            <a:rect l="l" t="t" r="r" b="b"/>
            <a:pathLst>
              <a:path w="7315200" h="1813560">
                <a:moveTo>
                  <a:pt x="7315200" y="1813560"/>
                </a:moveTo>
                <a:lnTo>
                  <a:pt x="0" y="1813560"/>
                </a:lnTo>
                <a:lnTo>
                  <a:pt x="0" y="0"/>
                </a:lnTo>
                <a:lnTo>
                  <a:pt x="7315200" y="0"/>
                </a:lnTo>
                <a:lnTo>
                  <a:pt x="7315200" y="181356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94266" y="-4109017"/>
            <a:ext cx="6212403" cy="8838037"/>
          </a:xfrm>
          <a:custGeom>
            <a:avLst/>
            <a:gdLst/>
            <a:ahLst/>
            <a:cxnLst/>
            <a:rect l="l" t="t" r="r" b="b"/>
            <a:pathLst>
              <a:path w="6212403" h="8838037">
                <a:moveTo>
                  <a:pt x="6212404" y="0"/>
                </a:moveTo>
                <a:lnTo>
                  <a:pt x="0" y="0"/>
                </a:lnTo>
                <a:lnTo>
                  <a:pt x="0" y="8838036"/>
                </a:lnTo>
                <a:lnTo>
                  <a:pt x="6212404" y="8838036"/>
                </a:lnTo>
                <a:lnTo>
                  <a:pt x="621240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047919" y="339805"/>
            <a:ext cx="11611375" cy="1124465"/>
            <a:chOff x="-17412" y="0"/>
            <a:chExt cx="15481834" cy="1499286"/>
          </a:xfrm>
        </p:grpSpPr>
        <p:grpSp>
          <p:nvGrpSpPr>
            <p:cNvPr id="4" name="Group 4"/>
            <p:cNvGrpSpPr/>
            <p:nvPr/>
          </p:nvGrpSpPr>
          <p:grpSpPr>
            <a:xfrm>
              <a:off x="2070160" y="0"/>
              <a:ext cx="11667161" cy="1360965"/>
              <a:chOff x="0" y="0"/>
              <a:chExt cx="2304624" cy="2688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304624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2304624" h="268833">
                    <a:moveTo>
                      <a:pt x="0" y="0"/>
                    </a:moveTo>
                    <a:lnTo>
                      <a:pt x="2304624" y="0"/>
                    </a:lnTo>
                    <a:lnTo>
                      <a:pt x="2304624" y="268833"/>
                    </a:lnTo>
                    <a:lnTo>
                      <a:pt x="0" y="26883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B0A0A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-17412" y="302377"/>
              <a:ext cx="15481834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8000" b="1" dirty="0" err="1">
                  <a:solidFill>
                    <a:srgbClr val="FFFF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วิธีการสกัดสารแคปไซซิน</a:t>
              </a:r>
              <a:endParaRPr lang="en-US" sz="80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198573" y="5860041"/>
            <a:ext cx="3497375" cy="74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การสกัดแบบแช่</a:t>
            </a:r>
            <a:r>
              <a:rPr lang="en-US" sz="54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79575" y="6606399"/>
            <a:ext cx="5514814" cy="2659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>
              <a:lnSpc>
                <a:spcPts val="4060"/>
              </a:lnSpc>
              <a:spcBef>
                <a:spcPct val="0"/>
              </a:spcBef>
            </a:pPr>
            <a:r>
              <a:rPr lang="en-US" sz="4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เป็นการสกัดโดยการแช่ตัวอย่างพริกรวมกับตัวทำละลายในภาชนะปิดเเล้วตั้งทิ้งไว้ </a:t>
            </a:r>
            <a:r>
              <a:rPr lang="en-US" sz="42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เพื่อให้เซลล์พืชอ่อนตัว</a:t>
            </a:r>
            <a:r>
              <a:rPr lang="en-US" sz="4200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</a:t>
            </a:r>
            <a:r>
              <a:rPr lang="th-TH" sz="42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ะ</a:t>
            </a:r>
            <a:r>
              <a:rPr lang="en-US" sz="4200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ปลดปล่อย</a:t>
            </a:r>
            <a:r>
              <a:rPr lang="en-US" sz="42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สารประกอบต่างๆ</a:t>
            </a:r>
            <a:r>
              <a:rPr lang="en-US" sz="4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รวมทั้ง</a:t>
            </a:r>
            <a:endParaRPr lang="en-US" sz="42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indent="0">
              <a:lnSpc>
                <a:spcPts val="406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สารแคปไซซินออกมา</a:t>
            </a:r>
            <a:r>
              <a:rPr lang="en-US" sz="4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-3488093" y="5459912"/>
            <a:ext cx="6212403" cy="8838037"/>
          </a:xfrm>
          <a:custGeom>
            <a:avLst/>
            <a:gdLst/>
            <a:ahLst/>
            <a:cxnLst/>
            <a:rect l="l" t="t" r="r" b="b"/>
            <a:pathLst>
              <a:path w="6212403" h="8838037">
                <a:moveTo>
                  <a:pt x="6212404" y="0"/>
                </a:moveTo>
                <a:lnTo>
                  <a:pt x="0" y="0"/>
                </a:lnTo>
                <a:lnTo>
                  <a:pt x="0" y="8838036"/>
                </a:lnTo>
                <a:lnTo>
                  <a:pt x="6212404" y="8838036"/>
                </a:lnTo>
                <a:lnTo>
                  <a:pt x="621240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5916179"/>
            <a:ext cx="3333911" cy="2501878"/>
          </a:xfrm>
          <a:custGeom>
            <a:avLst/>
            <a:gdLst/>
            <a:ahLst/>
            <a:cxnLst/>
            <a:rect l="l" t="t" r="r" b="b"/>
            <a:pathLst>
              <a:path w="3333911" h="2501878">
                <a:moveTo>
                  <a:pt x="0" y="0"/>
                </a:moveTo>
                <a:lnTo>
                  <a:pt x="3333911" y="0"/>
                </a:lnTo>
                <a:lnTo>
                  <a:pt x="3333911" y="2501878"/>
                </a:lnTo>
                <a:lnTo>
                  <a:pt x="0" y="2501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-42866" y="1219736"/>
            <a:ext cx="2593175" cy="4240175"/>
            <a:chOff x="0" y="0"/>
            <a:chExt cx="3457567" cy="5653567"/>
          </a:xfrm>
        </p:grpSpPr>
        <p:grpSp>
          <p:nvGrpSpPr>
            <p:cNvPr id="13" name="Group 13"/>
            <p:cNvGrpSpPr/>
            <p:nvPr/>
          </p:nvGrpSpPr>
          <p:grpSpPr>
            <a:xfrm rot="5400000">
              <a:off x="-1098000" y="1425700"/>
              <a:ext cx="5653567" cy="2802168"/>
              <a:chOff x="0" y="0"/>
              <a:chExt cx="1268704" cy="62882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68704" cy="628828"/>
              </a:xfrm>
              <a:custGeom>
                <a:avLst/>
                <a:gdLst/>
                <a:ahLst/>
                <a:cxnLst/>
                <a:rect l="l" t="t" r="r" b="b"/>
                <a:pathLst>
                  <a:path w="1268704" h="628828">
                    <a:moveTo>
                      <a:pt x="1065504" y="0"/>
                    </a:moveTo>
                    <a:cubicBezTo>
                      <a:pt x="1177728" y="0"/>
                      <a:pt x="1268704" y="140768"/>
                      <a:pt x="1268704" y="314414"/>
                    </a:cubicBezTo>
                    <a:cubicBezTo>
                      <a:pt x="1268704" y="488060"/>
                      <a:pt x="1177728" y="628828"/>
                      <a:pt x="1065504" y="628828"/>
                    </a:cubicBezTo>
                    <a:lnTo>
                      <a:pt x="203200" y="628828"/>
                    </a:lnTo>
                    <a:cubicBezTo>
                      <a:pt x="90976" y="628828"/>
                      <a:pt x="0" y="488060"/>
                      <a:pt x="0" y="314414"/>
                    </a:cubicBezTo>
                    <a:cubicBezTo>
                      <a:pt x="0" y="140768"/>
                      <a:pt x="90976" y="0"/>
                      <a:pt x="203200" y="0"/>
                    </a:cubicBezTo>
                    <a:lnTo>
                      <a:pt x="1065504" y="0"/>
                    </a:lnTo>
                  </a:path>
                </a:pathLst>
              </a:custGeom>
              <a:solidFill>
                <a:srgbClr val="AB0A0A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812800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0" y="325318"/>
              <a:ext cx="3457567" cy="5186350"/>
            </a:xfrm>
            <a:custGeom>
              <a:avLst/>
              <a:gdLst/>
              <a:ahLst/>
              <a:cxnLst/>
              <a:rect l="l" t="t" r="r" b="b"/>
              <a:pathLst>
                <a:path w="3457567" h="5186350">
                  <a:moveTo>
                    <a:pt x="0" y="0"/>
                  </a:moveTo>
                  <a:lnTo>
                    <a:pt x="3457567" y="0"/>
                  </a:lnTo>
                  <a:lnTo>
                    <a:pt x="3457567" y="5186350"/>
                  </a:lnTo>
                  <a:lnTo>
                    <a:pt x="0" y="5186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805319" y="1575322"/>
            <a:ext cx="8348495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5400" b="1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การสกัดด้วยชุดสกัดน้ำมันหอมระเหย</a:t>
            </a:r>
            <a:endParaRPr lang="en-US" sz="5400" b="1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550308" y="2280644"/>
            <a:ext cx="6444081" cy="2659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</a:pPr>
            <a:r>
              <a:rPr lang="en-US" sz="42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ใช้สำหรับสกัดสารที่มีความหนาแน่นน้อยกว่าน้ำ</a:t>
            </a:r>
            <a:r>
              <a:rPr lang="en-US" sz="4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โดยเมื่อให้ความร้อน</a:t>
            </a:r>
            <a:r>
              <a:rPr lang="en-US" sz="4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น้ำมันระเหยจะถูกสกัดออกมาพร้อมกับไอน้ำซึ่งจะผ่านไปตามท่อ</a:t>
            </a:r>
            <a:r>
              <a:rPr lang="en-US" sz="4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และถูกทำให้เย็นเก็บไว้ในขวด</a:t>
            </a:r>
            <a:r>
              <a:rPr lang="en-US" sz="4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ได้น้ำมันหอมระเหย</a:t>
            </a:r>
            <a:r>
              <a:rPr lang="en-US" sz="4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และน้ำที่เเยกออกจากกัน</a:t>
            </a:r>
            <a:endParaRPr lang="en-US" sz="42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9824687" y="1484354"/>
            <a:ext cx="3106516" cy="3115266"/>
          </a:xfrm>
          <a:custGeom>
            <a:avLst/>
            <a:gdLst/>
            <a:ahLst/>
            <a:cxnLst/>
            <a:rect l="l" t="t" r="r" b="b"/>
            <a:pathLst>
              <a:path w="3106516" h="3115266">
                <a:moveTo>
                  <a:pt x="0" y="0"/>
                </a:moveTo>
                <a:lnTo>
                  <a:pt x="3106515" y="0"/>
                </a:lnTo>
                <a:lnTo>
                  <a:pt x="3106515" y="3115266"/>
                </a:lnTo>
                <a:lnTo>
                  <a:pt x="0" y="31152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2498347" y="2527176"/>
            <a:ext cx="5430126" cy="315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เป็นการเป็นการสกัดโดยนำ</a:t>
            </a:r>
            <a:r>
              <a:rPr lang="en-US" sz="4200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</a:t>
            </a:r>
            <a:r>
              <a:rPr lang="th-TH" sz="42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</a:t>
            </a:r>
            <a:r>
              <a:rPr lang="en-US" sz="4200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พริก</a:t>
            </a:r>
            <a:r>
              <a:rPr lang="en-US" sz="42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ใส่รวมกับตัวทำ</a:t>
            </a:r>
            <a:r>
              <a:rPr lang="en-US" sz="4200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ละลายใ</a:t>
            </a:r>
            <a:r>
              <a:rPr lang="th-TH" sz="42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</a:t>
            </a:r>
            <a:r>
              <a:rPr lang="en-US" sz="4200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หลังจาก</a:t>
            </a:r>
            <a:r>
              <a:rPr lang="en-US" sz="42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นั้นทำการกวนโดยใช้</a:t>
            </a:r>
            <a:r>
              <a:rPr lang="en-US" sz="4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4200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lvl="0" indent="0" algn="l">
              <a:lnSpc>
                <a:spcPts val="4060"/>
              </a:lnSpc>
              <a:spcBef>
                <a:spcPct val="0"/>
              </a:spcBef>
            </a:pPr>
            <a:r>
              <a:rPr lang="en-US" sz="4200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แมก</a:t>
            </a:r>
            <a:r>
              <a:rPr lang="en-US" sz="42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เนติกบาร์</a:t>
            </a:r>
            <a:r>
              <a:rPr lang="en-US" sz="4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</a:p>
          <a:p>
            <a:pPr marL="0" lvl="0" indent="0" algn="l">
              <a:lnSpc>
                <a:spcPts val="4060"/>
              </a:lnSpc>
              <a:spcBef>
                <a:spcPct val="0"/>
              </a:spcBef>
            </a:pPr>
            <a:endParaRPr lang="en-US" sz="2900" u="none" strike="noStrike" dirty="0">
              <a:solidFill>
                <a:srgbClr val="000000"/>
              </a:solidFill>
              <a:cs typeface="Trirong"/>
            </a:endParaRPr>
          </a:p>
          <a:p>
            <a:pPr marL="0" lvl="0" indent="0" algn="l">
              <a:lnSpc>
                <a:spcPts val="4060"/>
              </a:lnSpc>
              <a:spcBef>
                <a:spcPct val="0"/>
              </a:spcBef>
            </a:pPr>
            <a:endParaRPr lang="en-US" sz="2900" u="none" strike="noStrike" dirty="0">
              <a:solidFill>
                <a:srgbClr val="000000"/>
              </a:solidFill>
              <a:cs typeface="Trirong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275228" y="1841239"/>
            <a:ext cx="3749362" cy="73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5460"/>
              </a:lnSpc>
              <a:defRPr sz="5400" b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en-US" dirty="0" err="1"/>
              <a:t>การสกัดแบบกวน</a:t>
            </a:r>
            <a:endParaRPr lang="en-US" dirty="0"/>
          </a:p>
        </p:txBody>
      </p:sp>
      <p:sp>
        <p:nvSpPr>
          <p:cNvPr id="22" name="Freeform 22"/>
          <p:cNvSpPr/>
          <p:nvPr/>
        </p:nvSpPr>
        <p:spPr>
          <a:xfrm rot="-10245423">
            <a:off x="-1484974" y="-1939115"/>
            <a:ext cx="3945059" cy="5612413"/>
          </a:xfrm>
          <a:custGeom>
            <a:avLst/>
            <a:gdLst/>
            <a:ahLst/>
            <a:cxnLst/>
            <a:rect l="l" t="t" r="r" b="b"/>
            <a:pathLst>
              <a:path w="3945059" h="5612413">
                <a:moveTo>
                  <a:pt x="0" y="0"/>
                </a:moveTo>
                <a:lnTo>
                  <a:pt x="3945058" y="0"/>
                </a:lnTo>
                <a:lnTo>
                  <a:pt x="3945058" y="5612413"/>
                </a:lnTo>
                <a:lnTo>
                  <a:pt x="0" y="56124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0223065" y="5074241"/>
            <a:ext cx="7860067" cy="1065634"/>
            <a:chOff x="0" y="0"/>
            <a:chExt cx="10480089" cy="1420845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10480089" cy="1342261"/>
              <a:chOff x="0" y="0"/>
              <a:chExt cx="2098988" cy="26883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098989" cy="268833"/>
              </a:xfrm>
              <a:custGeom>
                <a:avLst/>
                <a:gdLst/>
                <a:ahLst/>
                <a:cxnLst/>
                <a:rect l="l" t="t" r="r" b="b"/>
                <a:pathLst>
                  <a:path w="2098989" h="268833">
                    <a:moveTo>
                      <a:pt x="0" y="0"/>
                    </a:moveTo>
                    <a:lnTo>
                      <a:pt x="2098989" y="0"/>
                    </a:lnTo>
                    <a:lnTo>
                      <a:pt x="2098989" y="268833"/>
                    </a:lnTo>
                    <a:lnTo>
                      <a:pt x="0" y="26883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B0A0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102" tIns="50102" rIns="50102" bIns="5010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770795" y="292331"/>
              <a:ext cx="9048278" cy="1128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23"/>
                </a:lnSpc>
              </a:pPr>
              <a:r>
                <a:rPr lang="en-US" sz="7200" b="1" dirty="0" err="1">
                  <a:solidFill>
                    <a:srgbClr val="FFFF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การวิเคราะห์สารเเคปไซซิน</a:t>
              </a:r>
              <a:endParaRPr lang="en-US" sz="72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>
            <a:off x="9219259" y="6663549"/>
            <a:ext cx="2828767" cy="2828767"/>
          </a:xfrm>
          <a:custGeom>
            <a:avLst/>
            <a:gdLst/>
            <a:ahLst/>
            <a:cxnLst/>
            <a:rect l="l" t="t" r="r" b="b"/>
            <a:pathLst>
              <a:path w="2828767" h="2828767">
                <a:moveTo>
                  <a:pt x="0" y="0"/>
                </a:moveTo>
                <a:lnTo>
                  <a:pt x="2828768" y="0"/>
                </a:lnTo>
                <a:lnTo>
                  <a:pt x="2828768" y="2828768"/>
                </a:lnTo>
                <a:lnTo>
                  <a:pt x="0" y="28287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2086127" y="6854687"/>
            <a:ext cx="5881027" cy="3184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</a:t>
            </a:r>
            <a:r>
              <a:rPr lang="en-US" sz="4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UV-Vis Spectrophotometer  </a:t>
            </a:r>
            <a:r>
              <a:rPr lang="en-US" sz="42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ซึ่งเป็นเครื่องมือที่ใช้ในการตรวจวัดปริมาณของแสงและค่า</a:t>
            </a:r>
            <a:r>
              <a:rPr lang="en-US" sz="4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intensity  หรือความเข้มแสงในช่วงรังสียูวีจนถึงช่วงแสงขาวที่เกิดจากทั้งการทะลุผ่าน </a:t>
            </a:r>
            <a:r>
              <a:rPr lang="en-US" sz="42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การส่องผ่าน</a:t>
            </a:r>
            <a:r>
              <a:rPr lang="en-US" sz="4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และการสะท้อนของวัสดุตัวอย่าง</a:t>
            </a:r>
            <a:endParaRPr lang="en-US" sz="42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1703734" y="6190066"/>
            <a:ext cx="4578576" cy="74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สเปกโตรโฟโตมิเตอร์</a:t>
            </a:r>
            <a:r>
              <a:rPr lang="en-US" sz="54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31" name="AutoShape 31"/>
          <p:cNvSpPr/>
          <p:nvPr/>
        </p:nvSpPr>
        <p:spPr>
          <a:xfrm>
            <a:off x="9163050" y="4729020"/>
            <a:ext cx="0" cy="555798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AutoShape 32"/>
          <p:cNvSpPr/>
          <p:nvPr/>
        </p:nvSpPr>
        <p:spPr>
          <a:xfrm flipH="1">
            <a:off x="9182100" y="4729020"/>
            <a:ext cx="10036043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8847">
            <a:off x="-2350504" y="-2287735"/>
            <a:ext cx="8930071" cy="4930143"/>
          </a:xfrm>
          <a:custGeom>
            <a:avLst/>
            <a:gdLst/>
            <a:ahLst/>
            <a:cxnLst/>
            <a:rect l="l" t="t" r="r" b="b"/>
            <a:pathLst>
              <a:path w="8930071" h="4930143">
                <a:moveTo>
                  <a:pt x="0" y="0"/>
                </a:moveTo>
                <a:lnTo>
                  <a:pt x="8930071" y="0"/>
                </a:lnTo>
                <a:lnTo>
                  <a:pt x="8930071" y="4930143"/>
                </a:lnTo>
                <a:lnTo>
                  <a:pt x="0" y="49301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90659" y="0"/>
            <a:ext cx="14782039" cy="1530659"/>
            <a:chOff x="0" y="0"/>
            <a:chExt cx="3893212" cy="4031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3212" cy="403137"/>
            </a:xfrm>
            <a:custGeom>
              <a:avLst/>
              <a:gdLst/>
              <a:ahLst/>
              <a:cxnLst/>
              <a:rect l="l" t="t" r="r" b="b"/>
              <a:pathLst>
                <a:path w="3893212" h="403137">
                  <a:moveTo>
                    <a:pt x="3893212" y="0"/>
                  </a:moveTo>
                  <a:lnTo>
                    <a:pt x="0" y="0"/>
                  </a:lnTo>
                  <a:lnTo>
                    <a:pt x="101600" y="201568"/>
                  </a:lnTo>
                  <a:lnTo>
                    <a:pt x="0" y="403137"/>
                  </a:lnTo>
                  <a:lnTo>
                    <a:pt x="3893212" y="403137"/>
                  </a:lnTo>
                  <a:lnTo>
                    <a:pt x="3791612" y="201568"/>
                  </a:lnTo>
                  <a:lnTo>
                    <a:pt x="3893212" y="0"/>
                  </a:lnTo>
                </a:path>
              </a:pathLst>
            </a:custGeom>
            <a:solidFill>
              <a:srgbClr val="F83E1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28575"/>
              <a:ext cx="6350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619478">
            <a:off x="2836970" y="3377925"/>
            <a:ext cx="3261928" cy="4169677"/>
          </a:xfrm>
          <a:custGeom>
            <a:avLst/>
            <a:gdLst/>
            <a:ahLst/>
            <a:cxnLst/>
            <a:rect l="l" t="t" r="r" b="b"/>
            <a:pathLst>
              <a:path w="3261928" h="4169677">
                <a:moveTo>
                  <a:pt x="0" y="0"/>
                </a:moveTo>
                <a:lnTo>
                  <a:pt x="3261928" y="0"/>
                </a:lnTo>
                <a:lnTo>
                  <a:pt x="3261928" y="4169677"/>
                </a:lnTo>
                <a:lnTo>
                  <a:pt x="0" y="4169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019" r="-4832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48666" y="2092999"/>
            <a:ext cx="5629378" cy="2757414"/>
          </a:xfrm>
          <a:custGeom>
            <a:avLst/>
            <a:gdLst/>
            <a:ahLst/>
            <a:cxnLst/>
            <a:rect l="l" t="t" r="r" b="b"/>
            <a:pathLst>
              <a:path w="5629378" h="2757414">
                <a:moveTo>
                  <a:pt x="0" y="0"/>
                </a:moveTo>
                <a:lnTo>
                  <a:pt x="5629379" y="0"/>
                </a:lnTo>
                <a:lnTo>
                  <a:pt x="5629379" y="2757414"/>
                </a:lnTo>
                <a:lnTo>
                  <a:pt x="0" y="275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889" r="-528" b="-9670"/>
            </a:stretch>
          </a:blipFill>
        </p:spPr>
      </p:sp>
      <p:sp>
        <p:nvSpPr>
          <p:cNvPr id="8" name="Freeform 8"/>
          <p:cNvSpPr/>
          <p:nvPr/>
        </p:nvSpPr>
        <p:spPr>
          <a:xfrm rot="5400000" flipV="1">
            <a:off x="14918802" y="-637187"/>
            <a:ext cx="2907792" cy="4114800"/>
          </a:xfrm>
          <a:custGeom>
            <a:avLst/>
            <a:gdLst/>
            <a:ahLst/>
            <a:cxnLst/>
            <a:rect l="l" t="t" r="r" b="b"/>
            <a:pathLst>
              <a:path w="2907792" h="4114800">
                <a:moveTo>
                  <a:pt x="0" y="4114800"/>
                </a:moveTo>
                <a:lnTo>
                  <a:pt x="2907792" y="4114800"/>
                </a:lnTo>
                <a:lnTo>
                  <a:pt x="2907792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02177" y="466659"/>
            <a:ext cx="15998606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11500" b="1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ขั้นตอนและวิธีการดำเนินงาน</a:t>
            </a:r>
            <a:endParaRPr lang="en-US" sz="11500" b="1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1254" y="6908800"/>
            <a:ext cx="8750424" cy="141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dirty="0">
                <a:solidFill>
                  <a:srgbClr val="FFFFFF"/>
                </a:solidFill>
                <a:latin typeface="Trirong Medium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เตรียมพริกกะเหรี่ยง</a:t>
            </a:r>
            <a:endParaRPr lang="en-US" sz="48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ts val="5460"/>
              </a:lnSpc>
            </a:pPr>
            <a:r>
              <a:rPr lang="en-US" sz="48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โดยใช้ระยะการเติบโตของพริกในระยะที่</a:t>
            </a:r>
            <a:r>
              <a:rPr lang="en-US" sz="48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88143" y="5057775"/>
            <a:ext cx="8750424" cy="141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8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นำพริกไปชั่ง</a:t>
            </a:r>
            <a:r>
              <a:rPr lang="en-US" sz="48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เเละเอาไปล้างในน้ำสะอาด</a:t>
            </a:r>
            <a:r>
              <a:rPr lang="en-US" sz="48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ctr">
              <a:lnSpc>
                <a:spcPts val="5460"/>
              </a:lnSpc>
            </a:pPr>
            <a:r>
              <a:rPr lang="en-US" sz="48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และทำการนำเข้าตู้อบลมร้อนแบบถาด</a:t>
            </a:r>
            <a:endParaRPr lang="en-US" sz="48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28700" y="3773420"/>
            <a:ext cx="2000367" cy="1196678"/>
            <a:chOff x="0" y="0"/>
            <a:chExt cx="2667156" cy="1595570"/>
          </a:xfrm>
        </p:grpSpPr>
        <p:grpSp>
          <p:nvGrpSpPr>
            <p:cNvPr id="13" name="Group 13"/>
            <p:cNvGrpSpPr/>
            <p:nvPr/>
          </p:nvGrpSpPr>
          <p:grpSpPr>
            <a:xfrm>
              <a:off x="418672" y="0"/>
              <a:ext cx="1595570" cy="159557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15749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0" y="89760"/>
              <a:ext cx="2667156" cy="1311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99"/>
                </a:lnSpc>
              </a:pPr>
              <a:r>
                <a:rPr lang="en-US" sz="5999">
                  <a:solidFill>
                    <a:srgbClr val="FFFFFF"/>
                  </a:solidFill>
                  <a:latin typeface="Canva Sans Bold"/>
                </a:rPr>
                <a:t>1.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808632" y="2576743"/>
            <a:ext cx="2000367" cy="1196678"/>
            <a:chOff x="0" y="0"/>
            <a:chExt cx="2667156" cy="1595570"/>
          </a:xfrm>
        </p:grpSpPr>
        <p:grpSp>
          <p:nvGrpSpPr>
            <p:cNvPr id="18" name="Group 18"/>
            <p:cNvGrpSpPr/>
            <p:nvPr/>
          </p:nvGrpSpPr>
          <p:grpSpPr>
            <a:xfrm>
              <a:off x="417876" y="0"/>
              <a:ext cx="1595570" cy="1595570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6D160E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0" y="89760"/>
              <a:ext cx="2667156" cy="1311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99"/>
                </a:lnSpc>
              </a:pPr>
              <a:r>
                <a:rPr lang="en-US" sz="5999">
                  <a:solidFill>
                    <a:srgbClr val="FFFFFF"/>
                  </a:solidFill>
                  <a:latin typeface="Canva Sans Bold"/>
                </a:rPr>
                <a:t>2.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2143744" y="7723973"/>
            <a:ext cx="5490796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8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พริกแห้งที่ผ่านการอบ</a:t>
            </a:r>
            <a:endParaRPr lang="en-US" sz="48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ts val="5460"/>
              </a:lnSpc>
            </a:pPr>
            <a:r>
              <a:rPr lang="en-US" sz="48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มาบดหยาบในเครื่องปั่น</a:t>
            </a:r>
            <a:endParaRPr lang="en-US" sz="48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9688327" y="7223418"/>
            <a:ext cx="2669491" cy="2731804"/>
          </a:xfrm>
          <a:custGeom>
            <a:avLst/>
            <a:gdLst/>
            <a:ahLst/>
            <a:cxnLst/>
            <a:rect l="l" t="t" r="r" b="b"/>
            <a:pathLst>
              <a:path w="2669491" h="2731804">
                <a:moveTo>
                  <a:pt x="0" y="0"/>
                </a:moveTo>
                <a:lnTo>
                  <a:pt x="2669490" y="0"/>
                </a:lnTo>
                <a:lnTo>
                  <a:pt x="2669490" y="2731805"/>
                </a:lnTo>
                <a:lnTo>
                  <a:pt x="0" y="27318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466" t="-32818" r="-5053" b="-9877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8688143" y="6746875"/>
            <a:ext cx="2000367" cy="1196678"/>
            <a:chOff x="0" y="0"/>
            <a:chExt cx="2667156" cy="1595570"/>
          </a:xfrm>
        </p:grpSpPr>
        <p:grpSp>
          <p:nvGrpSpPr>
            <p:cNvPr id="25" name="Group 25"/>
            <p:cNvGrpSpPr/>
            <p:nvPr/>
          </p:nvGrpSpPr>
          <p:grpSpPr>
            <a:xfrm>
              <a:off x="401530" y="0"/>
              <a:ext cx="1595570" cy="1595570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FFB800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89760"/>
              <a:ext cx="2667156" cy="1311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99"/>
                </a:lnSpc>
              </a:pPr>
              <a:r>
                <a:rPr lang="en-US" sz="5999">
                  <a:solidFill>
                    <a:srgbClr val="FFFFFF"/>
                  </a:solidFill>
                  <a:latin typeface="Canva Sans Bold"/>
                </a:rPr>
                <a:t>3.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0" y="2242779"/>
            <a:ext cx="8456889" cy="1265901"/>
            <a:chOff x="0" y="0"/>
            <a:chExt cx="11275852" cy="1687869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11275852" cy="1638570"/>
              <a:chOff x="0" y="0"/>
              <a:chExt cx="2082031" cy="30255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082031" cy="302554"/>
              </a:xfrm>
              <a:custGeom>
                <a:avLst/>
                <a:gdLst/>
                <a:ahLst/>
                <a:cxnLst/>
                <a:rect l="l" t="t" r="r" b="b"/>
                <a:pathLst>
                  <a:path w="2082031" h="302554">
                    <a:moveTo>
                      <a:pt x="2082031" y="0"/>
                    </a:moveTo>
                    <a:lnTo>
                      <a:pt x="0" y="0"/>
                    </a:lnTo>
                    <a:lnTo>
                      <a:pt x="101600" y="151277"/>
                    </a:lnTo>
                    <a:lnTo>
                      <a:pt x="0" y="302554"/>
                    </a:lnTo>
                    <a:lnTo>
                      <a:pt x="2082031" y="302554"/>
                    </a:lnTo>
                    <a:lnTo>
                      <a:pt x="1980431" y="151277"/>
                    </a:lnTo>
                    <a:lnTo>
                      <a:pt x="2082031" y="0"/>
                    </a:lnTo>
                  </a:path>
                </a:pathLst>
              </a:custGeom>
              <a:solidFill>
                <a:srgbClr val="FF7D2C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88900" y="-28575"/>
                <a:ext cx="635000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684093" y="318263"/>
              <a:ext cx="9819701" cy="1369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88"/>
                </a:lnSpc>
              </a:pPr>
              <a:r>
                <a:rPr lang="en-US" sz="7200" b="1" dirty="0" err="1">
                  <a:solidFill>
                    <a:srgbClr val="FFFF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การเตรียมพริกกระเหรี่ยง</a:t>
              </a:r>
              <a:endParaRPr lang="en-US" sz="7200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1489</Words>
  <Application>Microsoft Office PowerPoint</Application>
  <PresentationFormat>Custom</PresentationFormat>
  <Paragraphs>142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Trirong Bold</vt:lpstr>
      <vt:lpstr>Trirong</vt:lpstr>
      <vt:lpstr>Trirong Light</vt:lpstr>
      <vt:lpstr>Trirong Heavy</vt:lpstr>
      <vt:lpstr>Arial</vt:lpstr>
      <vt:lpstr>TH SarabunPSK</vt:lpstr>
      <vt:lpstr>Canva Sans Bold</vt:lpstr>
      <vt:lpstr>Calibri</vt:lpstr>
      <vt:lpstr>Trirong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การเปรียบเทียบความเข้มข้นของสาร</dc:title>
  <dc:creator>A_R_T</dc:creator>
  <cp:lastModifiedBy>คณพศ ขุนพิลึก</cp:lastModifiedBy>
  <cp:revision>7</cp:revision>
  <dcterms:created xsi:type="dcterms:W3CDTF">2006-08-16T00:00:00Z</dcterms:created>
  <dcterms:modified xsi:type="dcterms:W3CDTF">2023-08-23T15:55:29Z</dcterms:modified>
  <dc:identifier>DAFrG62Sp6g</dc:identifier>
</cp:coreProperties>
</file>